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2"/>
  </p:notesMasterIdLst>
  <p:sldIdLst>
    <p:sldId id="257" r:id="rId4"/>
    <p:sldId id="295" r:id="rId5"/>
    <p:sldId id="258" r:id="rId6"/>
    <p:sldId id="259" r:id="rId7"/>
    <p:sldId id="261" r:id="rId8"/>
    <p:sldId id="292" r:id="rId9"/>
    <p:sldId id="291" r:id="rId10"/>
    <p:sldId id="262" r:id="rId11"/>
    <p:sldId id="263" r:id="rId12"/>
    <p:sldId id="264" r:id="rId13"/>
    <p:sldId id="265" r:id="rId14"/>
    <p:sldId id="266" r:id="rId15"/>
    <p:sldId id="267" r:id="rId16"/>
    <p:sldId id="293"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94" r:id="rId30"/>
    <p:sldId id="281" r:id="rId3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89" d="100"/>
          <a:sy n="89" d="100"/>
        </p:scale>
        <p:origin x="-28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3FF6D-67F2-4F0A-8CF0-B0AE56B06554}" type="datetimeFigureOut">
              <a:rPr lang="fr-FR" smtClean="0"/>
              <a:t>03/11/2015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EDF76-A08D-425C-B4A0-AE07129E130F}" type="slidenum">
              <a:rPr lang="fr-FR" smtClean="0"/>
              <a:t>‹N°›</a:t>
            </a:fld>
            <a:endParaRPr lang="fr-FR"/>
          </a:p>
        </p:txBody>
      </p:sp>
    </p:spTree>
    <p:extLst>
      <p:ext uri="{BB962C8B-B14F-4D97-AF65-F5344CB8AC3E}">
        <p14:creationId xmlns:p14="http://schemas.microsoft.com/office/powerpoint/2010/main" val="220647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a:xfrm>
            <a:off x="382588" y="685800"/>
            <a:ext cx="6094412" cy="3429000"/>
          </a:xfrm>
          <a:ln/>
        </p:spPr>
      </p:sp>
      <p:sp>
        <p:nvSpPr>
          <p:cNvPr id="870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870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C0146A-1F86-4CBF-BF4A-323093D304F2}" type="slidenum">
              <a:rPr lang="fr-FR" altLang="fr-FR">
                <a:solidFill>
                  <a:prstClr val="black"/>
                </a:solidFill>
                <a:latin typeface="Arial" charset="0"/>
              </a:rPr>
              <a:pPr>
                <a:spcBef>
                  <a:spcPct val="0"/>
                </a:spcBef>
              </a:pPr>
              <a:t>2</a:t>
            </a:fld>
            <a:endParaRPr lang="fr-FR" altLang="fr-FR">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xfrm>
            <a:off x="382588" y="685800"/>
            <a:ext cx="6094412" cy="3429000"/>
          </a:xfrm>
          <a:ln/>
        </p:spPr>
      </p:sp>
      <p:sp>
        <p:nvSpPr>
          <p:cNvPr id="942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942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2AA5022-9218-4F58-8C52-85E39D9554D0}" type="slidenum">
              <a:rPr lang="fr-FR" altLang="fr-FR">
                <a:solidFill>
                  <a:prstClr val="black"/>
                </a:solidFill>
                <a:latin typeface="Arial" charset="0"/>
              </a:rPr>
              <a:pPr>
                <a:spcBef>
                  <a:spcPct val="0"/>
                </a:spcBef>
              </a:pPr>
              <a:t>13</a:t>
            </a:fld>
            <a:endParaRPr lang="fr-FR" altLang="fr-FR">
              <a:solidFill>
                <a:prstClr val="black"/>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xfrm>
            <a:off x="382588" y="685800"/>
            <a:ext cx="6094412" cy="3429000"/>
          </a:xfrm>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962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34614BD-726E-49E1-B217-D9B5211520BB}" type="slidenum">
              <a:rPr lang="fr-FR" altLang="fr-FR">
                <a:solidFill>
                  <a:prstClr val="black"/>
                </a:solidFill>
                <a:latin typeface="Arial" charset="0"/>
              </a:rPr>
              <a:pPr>
                <a:spcBef>
                  <a:spcPct val="0"/>
                </a:spcBef>
              </a:pPr>
              <a:t>15</a:t>
            </a:fld>
            <a:endParaRPr lang="fr-FR" altLang="fr-FR">
              <a:solidFill>
                <a:prstClr val="black"/>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799" y="4343402"/>
            <a:ext cx="5486400" cy="4114799"/>
          </a:xfrm>
          <a:prstGeom prst="rect">
            <a:avLst/>
          </a:prstGeom>
        </p:spPr>
        <p:txBody>
          <a:bodyPr lIns="91425" tIns="91425" rIns="91425" bIns="91425" anchor="t" anchorCtr="0">
            <a:noAutofit/>
          </a:bodyPr>
          <a:lstStyle/>
          <a:p>
            <a:pPr>
              <a:spcBef>
                <a:spcPts val="0"/>
              </a:spcBef>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799" y="4343402"/>
            <a:ext cx="5486400" cy="4114799"/>
          </a:xfrm>
          <a:prstGeom prst="rect">
            <a:avLst/>
          </a:prstGeom>
        </p:spPr>
        <p:txBody>
          <a:bodyPr lIns="91425" tIns="91425" rIns="91425" bIns="91425" anchor="t" anchorCtr="0">
            <a:noAutofit/>
          </a:bodyPr>
          <a:lstStyle/>
          <a:p>
            <a:pPr>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799" y="4343402"/>
            <a:ext cx="5486400" cy="41147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4"/>
            <a:ext cx="2971801" cy="457199"/>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18</a:t>
            </a:fld>
            <a:endParaRPr lang="en-CA">
              <a:solidFill>
                <a:prstClr val="black"/>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799" y="4343400"/>
            <a:ext cx="5486400" cy="4114864"/>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3" y="8685213"/>
            <a:ext cx="2971736" cy="457176"/>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19</a:t>
            </a:fld>
            <a:endParaRPr lang="en-CA">
              <a:solidFill>
                <a:prstClr val="black"/>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799" y="4343400"/>
            <a:ext cx="5486400" cy="4114864"/>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3" y="8685213"/>
            <a:ext cx="2971736" cy="457176"/>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20</a:t>
            </a:fld>
            <a:endParaRPr lang="en-CA">
              <a:solidFill>
                <a:prstClr val="black"/>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799" y="4343400"/>
            <a:ext cx="5486400" cy="4114864"/>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3" y="8685213"/>
            <a:ext cx="2971736" cy="457176"/>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21</a:t>
            </a:fld>
            <a:endParaRPr lang="en-CA">
              <a:solidFill>
                <a:prstClr val="black"/>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799" y="4343400"/>
            <a:ext cx="5486400" cy="4114864"/>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55" name="Shape 255"/>
          <p:cNvSpPr txBox="1">
            <a:spLocks noGrp="1"/>
          </p:cNvSpPr>
          <p:nvPr>
            <p:ph type="sldNum" idx="12"/>
          </p:nvPr>
        </p:nvSpPr>
        <p:spPr>
          <a:xfrm>
            <a:off x="3884613" y="8685213"/>
            <a:ext cx="2971736" cy="457176"/>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22</a:t>
            </a:fld>
            <a:endParaRPr lang="en-CA">
              <a:solidFill>
                <a:prstClr val="black"/>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799" y="4343400"/>
            <a:ext cx="5486400" cy="4114864"/>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3" y="8685213"/>
            <a:ext cx="2971736" cy="457176"/>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23</a:t>
            </a:fld>
            <a:endParaRPr lang="en-CA">
              <a:solidFill>
                <a:prstClr val="black"/>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a:xfrm>
            <a:off x="382588" y="685800"/>
            <a:ext cx="6094412" cy="3429000"/>
          </a:xfrm>
          <a:ln/>
        </p:spPr>
      </p:sp>
      <p:sp>
        <p:nvSpPr>
          <p:cNvPr id="849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849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A4892F0-5DD5-4BAA-905E-A77614D94DF5}" type="slidenum">
              <a:rPr lang="fr-FR" altLang="fr-FR">
                <a:solidFill>
                  <a:prstClr val="black"/>
                </a:solidFill>
                <a:latin typeface="Arial" charset="0"/>
              </a:rPr>
              <a:pPr>
                <a:spcBef>
                  <a:spcPct val="0"/>
                </a:spcBef>
              </a:pPr>
              <a:t>3</a:t>
            </a:fld>
            <a:endParaRPr lang="fr-FR" altLang="fr-FR">
              <a:solidFill>
                <a:prstClr val="black"/>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799" y="4343400"/>
            <a:ext cx="5486400" cy="4114864"/>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11" name="Shape 311"/>
          <p:cNvSpPr txBox="1">
            <a:spLocks noGrp="1"/>
          </p:cNvSpPr>
          <p:nvPr>
            <p:ph type="sldNum" idx="12"/>
          </p:nvPr>
        </p:nvSpPr>
        <p:spPr>
          <a:xfrm>
            <a:off x="3884613" y="8685213"/>
            <a:ext cx="2971736" cy="457176"/>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24</a:t>
            </a:fld>
            <a:endParaRPr lang="en-CA">
              <a:solidFill>
                <a:prstClr val="black"/>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799" y="4343400"/>
            <a:ext cx="5486400" cy="4114864"/>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41" name="Shape 341"/>
          <p:cNvSpPr txBox="1">
            <a:spLocks noGrp="1"/>
          </p:cNvSpPr>
          <p:nvPr>
            <p:ph type="sldNum" idx="12"/>
          </p:nvPr>
        </p:nvSpPr>
        <p:spPr>
          <a:xfrm>
            <a:off x="3884613" y="8685213"/>
            <a:ext cx="2971736" cy="457176"/>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25</a:t>
            </a:fld>
            <a:endParaRPr lang="en-CA">
              <a:solidFill>
                <a:prstClr val="black"/>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799" y="4343402"/>
            <a:ext cx="5486400" cy="41147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95" name="Shape 395"/>
          <p:cNvSpPr txBox="1">
            <a:spLocks noGrp="1"/>
          </p:cNvSpPr>
          <p:nvPr>
            <p:ph type="sldNum" idx="12"/>
          </p:nvPr>
        </p:nvSpPr>
        <p:spPr>
          <a:xfrm>
            <a:off x="3884613" y="8685214"/>
            <a:ext cx="2971801" cy="457199"/>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26</a:t>
            </a:fld>
            <a:endParaRPr lang="en-CA">
              <a:solidFill>
                <a:prstClr val="black"/>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799" y="4343402"/>
            <a:ext cx="5486400" cy="41147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95" name="Shape 395"/>
          <p:cNvSpPr txBox="1">
            <a:spLocks noGrp="1"/>
          </p:cNvSpPr>
          <p:nvPr>
            <p:ph type="sldNum" idx="12"/>
          </p:nvPr>
        </p:nvSpPr>
        <p:spPr>
          <a:xfrm>
            <a:off x="3884613" y="8685214"/>
            <a:ext cx="2971801" cy="457199"/>
          </a:xfrm>
          <a:prstGeom prst="rect">
            <a:avLst/>
          </a:prstGeom>
          <a:noFill/>
          <a:ln>
            <a:noFill/>
          </a:ln>
        </p:spPr>
        <p:txBody>
          <a:bodyPr lIns="91425" tIns="45700" rIns="91425" bIns="45700" anchor="b"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27</a:t>
            </a:fld>
            <a:endParaRPr lang="en-CA">
              <a:solidFill>
                <a:prstClr val="black"/>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799" y="4343400"/>
            <a:ext cx="5486400" cy="4114864"/>
          </a:xfrm>
          <a:prstGeom prst="rect">
            <a:avLst/>
          </a:prstGeom>
        </p:spPr>
        <p:txBody>
          <a:bodyPr lIns="91425" tIns="91425" rIns="91425" bIns="91425" anchor="t" anchorCtr="0">
            <a:noAutofit/>
          </a:bodyPr>
          <a:lstStyle/>
          <a:p>
            <a:pPr lvl="0" rtl="0">
              <a:spcBef>
                <a:spcPts val="0"/>
              </a:spcBef>
              <a:buNone/>
            </a:pPr>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xfrm>
            <a:off x="382588" y="685800"/>
            <a:ext cx="6094412" cy="3429000"/>
          </a:xfrm>
          <a:ln/>
        </p:spPr>
      </p:sp>
      <p:sp>
        <p:nvSpPr>
          <p:cNvPr id="860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860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2D2EF44-EA0D-4EF1-9D0E-F06D88D868FE}" type="slidenum">
              <a:rPr lang="fr-FR" altLang="fr-FR">
                <a:solidFill>
                  <a:prstClr val="black"/>
                </a:solidFill>
                <a:latin typeface="Arial" charset="0"/>
              </a:rPr>
              <a:pPr>
                <a:spcBef>
                  <a:spcPct val="0"/>
                </a:spcBef>
              </a:pPr>
              <a:t>4</a:t>
            </a:fld>
            <a:endParaRPr lang="fr-FR" altLang="fr-FR">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a:xfrm>
            <a:off x="382588" y="685800"/>
            <a:ext cx="6094412" cy="3429000"/>
          </a:xfrm>
          <a:ln/>
        </p:spPr>
      </p:sp>
      <p:sp>
        <p:nvSpPr>
          <p:cNvPr id="880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880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41AFB36-5BAA-4BF1-B18E-42521BABAA4E}" type="slidenum">
              <a:rPr lang="fr-FR" altLang="fr-FR">
                <a:solidFill>
                  <a:prstClr val="black"/>
                </a:solidFill>
                <a:latin typeface="Arial" charset="0"/>
              </a:rPr>
              <a:pPr>
                <a:spcBef>
                  <a:spcPct val="0"/>
                </a:spcBef>
              </a:pPr>
              <a:t>5</a:t>
            </a:fld>
            <a:endParaRPr lang="fr-FR" altLang="fr-FR">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xfrm>
            <a:off x="382588" y="685800"/>
            <a:ext cx="6094412" cy="3429000"/>
          </a:xfrm>
          <a:ln/>
        </p:spPr>
      </p:sp>
      <p:sp>
        <p:nvSpPr>
          <p:cNvPr id="890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89092" name="Espace réservé du numéro de diapositive 3"/>
          <p:cNvSpPr txBox="1">
            <a:spLocks noGrp="1"/>
          </p:cNvSpPr>
          <p:nvPr/>
        </p:nvSpPr>
        <p:spPr bwMode="auto">
          <a:xfrm>
            <a:off x="3884120" y="8685414"/>
            <a:ext cx="2972280" cy="45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fontAlgn="base">
              <a:spcBef>
                <a:spcPct val="0"/>
              </a:spcBef>
              <a:spcAft>
                <a:spcPct val="0"/>
              </a:spcAft>
            </a:pPr>
            <a:fld id="{2FFBB087-6D19-4E36-ADE5-039F8EF8E906}" type="slidenum">
              <a:rPr lang="fr-FR" altLang="fr-FR">
                <a:solidFill>
                  <a:prstClr val="black"/>
                </a:solidFill>
                <a:latin typeface="Arial" charset="0"/>
              </a:rPr>
              <a:pPr algn="r" fontAlgn="base">
                <a:spcBef>
                  <a:spcPct val="0"/>
                </a:spcBef>
                <a:spcAft>
                  <a:spcPct val="0"/>
                </a:spcAft>
              </a:pPr>
              <a:t>8</a:t>
            </a:fld>
            <a:endParaRPr lang="fr-FR" altLang="fr-FR">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xfrm>
            <a:off x="382588" y="685800"/>
            <a:ext cx="6094412" cy="3429000"/>
          </a:xfrm>
          <a:ln/>
        </p:spPr>
      </p:sp>
      <p:sp>
        <p:nvSpPr>
          <p:cNvPr id="901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901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03FF8E9-E780-458D-B1A4-49C911D92031}" type="slidenum">
              <a:rPr lang="fr-FR" altLang="fr-FR">
                <a:solidFill>
                  <a:prstClr val="black"/>
                </a:solidFill>
                <a:latin typeface="Arial" charset="0"/>
              </a:rPr>
              <a:pPr>
                <a:spcBef>
                  <a:spcPct val="0"/>
                </a:spcBef>
              </a:pPr>
              <a:t>9</a:t>
            </a:fld>
            <a:endParaRPr lang="fr-FR" altLang="fr-FR">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xfrm>
            <a:off x="382588" y="685800"/>
            <a:ext cx="6094412" cy="3429000"/>
          </a:xfrm>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980A830-1377-48B9-80BA-DE85E254466B}" type="slidenum">
              <a:rPr lang="fr-FR" altLang="fr-FR">
                <a:solidFill>
                  <a:prstClr val="black"/>
                </a:solidFill>
                <a:latin typeface="Arial" charset="0"/>
              </a:rPr>
              <a:pPr>
                <a:spcBef>
                  <a:spcPct val="0"/>
                </a:spcBef>
              </a:pPr>
              <a:t>10</a:t>
            </a:fld>
            <a:endParaRPr lang="fr-FR" altLang="fr-FR">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xfrm>
            <a:off x="382588" y="685800"/>
            <a:ext cx="6094412" cy="3429000"/>
          </a:xfrm>
          <a:ln/>
        </p:spPr>
      </p:sp>
      <p:sp>
        <p:nvSpPr>
          <p:cNvPr id="921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921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399451A-5353-40DB-AA24-EF3FF1D7FDA1}" type="slidenum">
              <a:rPr lang="fr-FR" altLang="fr-FR">
                <a:solidFill>
                  <a:prstClr val="black"/>
                </a:solidFill>
                <a:latin typeface="Arial" charset="0"/>
              </a:rPr>
              <a:pPr>
                <a:spcBef>
                  <a:spcPct val="0"/>
                </a:spcBef>
              </a:pPr>
              <a:t>11</a:t>
            </a:fld>
            <a:endParaRPr lang="fr-FR" altLang="fr-FR">
              <a:solidFill>
                <a:prstClr val="black"/>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a:xfrm>
            <a:off x="382588" y="685800"/>
            <a:ext cx="6094412" cy="3429000"/>
          </a:xfrm>
          <a:ln/>
        </p:spPr>
      </p:sp>
      <p:sp>
        <p:nvSpPr>
          <p:cNvPr id="931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 </a:t>
            </a:r>
            <a:endParaRPr lang="fr-FR" altLang="fr-FR" b="1" smtClean="0"/>
          </a:p>
          <a:p>
            <a:endParaRPr lang="fr-FR" altLang="fr-FR" smtClean="0"/>
          </a:p>
        </p:txBody>
      </p:sp>
      <p:sp>
        <p:nvSpPr>
          <p:cNvPr id="931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4EB23BF-9587-41C5-8EA4-BEFA93E4CF7F}" type="slidenum">
              <a:rPr lang="fr-FR" altLang="fr-FR">
                <a:solidFill>
                  <a:prstClr val="black"/>
                </a:solidFill>
                <a:latin typeface="Arial" charset="0"/>
              </a:rPr>
              <a:pPr>
                <a:spcBef>
                  <a:spcPct val="0"/>
                </a:spcBef>
              </a:pPr>
              <a:t>12</a:t>
            </a:fld>
            <a:endParaRPr lang="fr-FR" altLang="fr-FR">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pic>
        <p:nvPicPr>
          <p:cNvPr id="4" name="Picture 15" descr="logo_entier_detouré"/>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195263"/>
            <a:ext cx="8080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8"/>
          <p:cNvGrpSpPr>
            <a:grpSpLocks/>
          </p:cNvGrpSpPr>
          <p:nvPr userDrawn="1"/>
        </p:nvGrpSpPr>
        <p:grpSpPr bwMode="auto">
          <a:xfrm>
            <a:off x="8001010" y="4732338"/>
            <a:ext cx="1000125" cy="214312"/>
            <a:chOff x="5040" y="2925"/>
            <a:chExt cx="630" cy="135"/>
          </a:xfrm>
        </p:grpSpPr>
        <p:sp>
          <p:nvSpPr>
            <p:cNvPr id="6" name="Arrondir un rectangle avec un coin diagonal 5"/>
            <p:cNvSpPr/>
            <p:nvPr/>
          </p:nvSpPr>
          <p:spPr>
            <a:xfrm>
              <a:off x="5040" y="2925"/>
              <a:ext cx="180" cy="135"/>
            </a:xfrm>
            <a:prstGeom prst="round2DiagRect">
              <a:avLst>
                <a:gd name="adj1" fmla="val 50000"/>
                <a:gd name="adj2" fmla="val 0"/>
              </a:avLst>
            </a:prstGeom>
            <a:solidFill>
              <a:srgbClr val="A8A800"/>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7" name="Arrondir un rectangle avec un coin diagonal 6"/>
            <p:cNvSpPr/>
            <p:nvPr/>
          </p:nvSpPr>
          <p:spPr>
            <a:xfrm>
              <a:off x="5490" y="2925"/>
              <a:ext cx="180" cy="135"/>
            </a:xfrm>
            <a:prstGeom prst="round2DiagRect">
              <a:avLst>
                <a:gd name="adj1" fmla="val 50000"/>
                <a:gd name="adj2" fmla="val 0"/>
              </a:avLst>
            </a:prstGeom>
            <a:solidFill>
              <a:srgbClr val="F77A2D"/>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8" name="Arrondir un rectangle avec un coin diagonal 7"/>
            <p:cNvSpPr/>
            <p:nvPr/>
          </p:nvSpPr>
          <p:spPr>
            <a:xfrm>
              <a:off x="5265" y="2925"/>
              <a:ext cx="180" cy="135"/>
            </a:xfrm>
            <a:prstGeom prst="round2DiagRect">
              <a:avLst>
                <a:gd name="adj1" fmla="val 50000"/>
                <a:gd name="adj2" fmla="val 0"/>
              </a:avLst>
            </a:prstGeom>
            <a:solidFill>
              <a:srgbClr val="942028"/>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grpSp>
      <p:pic>
        <p:nvPicPr>
          <p:cNvPr id="9" name="Picture 20" descr="bandeau_inverse_char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613" y="-9525"/>
            <a:ext cx="71929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1"/>
          <p:cNvSpPr>
            <a:spLocks noChangeArrowheads="1"/>
          </p:cNvSpPr>
          <p:nvPr userDrawn="1"/>
        </p:nvSpPr>
        <p:spPr bwMode="auto">
          <a:xfrm>
            <a:off x="10" y="1131888"/>
            <a:ext cx="1908175" cy="4011612"/>
          </a:xfrm>
          <a:prstGeom prst="rect">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endParaRPr lang="fr-FR" altLang="fr-FR" sz="1800" smtClean="0">
              <a:solidFill>
                <a:prstClr val="black"/>
              </a:solidFill>
            </a:endParaRPr>
          </a:p>
        </p:txBody>
      </p:sp>
      <p:sp>
        <p:nvSpPr>
          <p:cNvPr id="13" name="Text Box 22"/>
          <p:cNvSpPr txBox="1">
            <a:spLocks noChangeArrowheads="1"/>
          </p:cNvSpPr>
          <p:nvPr userDrawn="1"/>
        </p:nvSpPr>
        <p:spPr bwMode="auto">
          <a:xfrm>
            <a:off x="34925" y="1131889"/>
            <a:ext cx="187325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r>
              <a:rPr lang="fr-FR" altLang="fr-FR" sz="600" smtClean="0">
                <a:solidFill>
                  <a:prstClr val="white"/>
                </a:solidFill>
                <a:latin typeface="Calibri" pitchFamily="34" charset="0"/>
              </a:rPr>
              <a:t>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 HOMMES POUR QUE L’ARGENT RELIE LES</a:t>
            </a:r>
          </a:p>
          <a:p>
            <a:pPr eaLnBrk="1" fontAlgn="base" hangingPunct="1">
              <a:spcBef>
                <a:spcPct val="50000"/>
              </a:spcBef>
              <a:spcAft>
                <a:spcPct val="0"/>
              </a:spcAft>
              <a:defRPr/>
            </a:pPr>
            <a:endParaRPr lang="fr-FR" altLang="fr-FR" sz="600" smtClean="0">
              <a:solidFill>
                <a:prstClr val="white"/>
              </a:solidFill>
              <a:latin typeface="Calibri" pitchFamily="34" charset="0"/>
            </a:endParaRPr>
          </a:p>
        </p:txBody>
      </p:sp>
      <p:sp>
        <p:nvSpPr>
          <p:cNvPr id="10" name="Titre 1"/>
          <p:cNvSpPr>
            <a:spLocks noGrp="1"/>
          </p:cNvSpPr>
          <p:nvPr>
            <p:ph type="title"/>
          </p:nvPr>
        </p:nvSpPr>
        <p:spPr>
          <a:xfrm>
            <a:off x="1500166" y="142858"/>
            <a:ext cx="6000792" cy="428628"/>
          </a:xfrm>
          <a:noFill/>
        </p:spPr>
        <p:txBody>
          <a:bodyPr/>
          <a:lstStyle>
            <a:lvl1pPr algn="l">
              <a:defRPr sz="2000" b="1">
                <a:solidFill>
                  <a:schemeClr val="tx2">
                    <a:lumMod val="75000"/>
                  </a:schemeClr>
                </a:solidFill>
                <a:effectLst>
                  <a:outerShdw blurRad="38100" dist="38100" dir="2700000" algn="tl">
                    <a:srgbClr val="000000">
                      <a:alpha val="43137"/>
                    </a:srgbClr>
                  </a:outerShdw>
                </a:effectLst>
                <a:latin typeface="Verdana" pitchFamily="34" charset="0"/>
              </a:defRPr>
            </a:lvl1pPr>
          </a:lstStyle>
          <a:p>
            <a:r>
              <a:rPr lang="fr-FR" dirty="0" smtClean="0"/>
              <a:t>Cliquez pour modifier le style du titre</a:t>
            </a:r>
            <a:endParaRPr lang="fr-FR" dirty="0"/>
          </a:p>
        </p:txBody>
      </p:sp>
      <p:sp>
        <p:nvSpPr>
          <p:cNvPr id="12" name="Espace réservé du texte 3"/>
          <p:cNvSpPr>
            <a:spLocks noGrp="1"/>
          </p:cNvSpPr>
          <p:nvPr>
            <p:ph type="body" sz="half" idx="2"/>
          </p:nvPr>
        </p:nvSpPr>
        <p:spPr>
          <a:xfrm>
            <a:off x="1428728" y="857239"/>
            <a:ext cx="4357718" cy="3714776"/>
          </a:xfrm>
        </p:spPr>
        <p:txBody>
          <a:bodyPr/>
          <a:lstStyle>
            <a:lvl1pPr marL="0" indent="0">
              <a:buClr>
                <a:srgbClr val="F77A2D"/>
              </a:buClr>
              <a:buFont typeface="Arial" pitchFamily="34" charset="0"/>
              <a:buChar char="•"/>
              <a:defRPr sz="1400" baseline="0">
                <a:latin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52972527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12214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8" y="204796"/>
            <a:ext cx="3008313" cy="87153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97"/>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18"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39905814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45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60375"/>
            <a:ext cx="5486400" cy="30861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78221386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6977727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28" y="206377"/>
            <a:ext cx="2071687" cy="44640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95304" y="206377"/>
            <a:ext cx="6067425" cy="44640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6666510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65130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6375"/>
            <a:ext cx="8229600" cy="857250"/>
          </a:xfrm>
          <a:prstGeom prst="rect">
            <a:avLst/>
          </a:prstGeom>
          <a:noFill/>
          <a:ln>
            <a:noFill/>
          </a:ln>
        </p:spPr>
        <p:txBody>
          <a:bodyPr lIns="91425" tIns="91425" rIns="91425" bIns="91425" anchor="ctr" anchorCtr="0"/>
          <a:lstStyle>
            <a:lvl1pPr algn="ctr" rtl="0">
              <a:spcBef>
                <a:spcPts val="0"/>
              </a:spcBef>
              <a:spcAft>
                <a:spcPts val="0"/>
              </a:spcAft>
              <a:defRPr sz="3200" b="1">
                <a:solidFill>
                  <a:srgbClr val="A6A6A6"/>
                </a:solidFill>
                <a:latin typeface="Open Sans"/>
                <a:ea typeface="Open Sans"/>
                <a:cs typeface="Open Sans"/>
                <a:sym typeface="Open Sans"/>
              </a:defRPr>
            </a:lvl1pPr>
            <a:lvl2pPr algn="ctr" rtl="0">
              <a:spcBef>
                <a:spcPts val="0"/>
              </a:spcBef>
              <a:spcAft>
                <a:spcPts val="0"/>
              </a:spcAft>
              <a:defRPr sz="3200" b="1">
                <a:solidFill>
                  <a:srgbClr val="A6A6A6"/>
                </a:solidFill>
                <a:latin typeface="Open Sans"/>
                <a:ea typeface="Open Sans"/>
                <a:cs typeface="Open Sans"/>
                <a:sym typeface="Open Sans"/>
              </a:defRPr>
            </a:lvl2pPr>
            <a:lvl3pPr algn="ctr" rtl="0">
              <a:spcBef>
                <a:spcPts val="0"/>
              </a:spcBef>
              <a:spcAft>
                <a:spcPts val="0"/>
              </a:spcAft>
              <a:defRPr sz="3200" b="1">
                <a:solidFill>
                  <a:srgbClr val="A6A6A6"/>
                </a:solidFill>
                <a:latin typeface="Open Sans"/>
                <a:ea typeface="Open Sans"/>
                <a:cs typeface="Open Sans"/>
                <a:sym typeface="Open Sans"/>
              </a:defRPr>
            </a:lvl3pPr>
            <a:lvl4pPr algn="ctr" rtl="0">
              <a:spcBef>
                <a:spcPts val="0"/>
              </a:spcBef>
              <a:spcAft>
                <a:spcPts val="0"/>
              </a:spcAft>
              <a:defRPr sz="3200" b="1">
                <a:solidFill>
                  <a:srgbClr val="A6A6A6"/>
                </a:solidFill>
                <a:latin typeface="Open Sans"/>
                <a:ea typeface="Open Sans"/>
                <a:cs typeface="Open Sans"/>
                <a:sym typeface="Open Sans"/>
              </a:defRPr>
            </a:lvl4pPr>
            <a:lvl5pPr algn="ctr" rtl="0">
              <a:spcBef>
                <a:spcPts val="0"/>
              </a:spcBef>
              <a:spcAft>
                <a:spcPts val="0"/>
              </a:spcAft>
              <a:defRPr sz="3200" b="1">
                <a:solidFill>
                  <a:srgbClr val="A6A6A6"/>
                </a:solidFill>
                <a:latin typeface="Open Sans"/>
                <a:ea typeface="Open Sans"/>
                <a:cs typeface="Open Sans"/>
                <a:sym typeface="Open Sans"/>
              </a:defRPr>
            </a:lvl5pPr>
            <a:lvl6pPr marL="457200" algn="ctr" rtl="0">
              <a:spcBef>
                <a:spcPts val="0"/>
              </a:spcBef>
              <a:spcAft>
                <a:spcPts val="0"/>
              </a:spcAft>
              <a:defRPr sz="3200" b="1">
                <a:solidFill>
                  <a:srgbClr val="A6A6A6"/>
                </a:solidFill>
                <a:latin typeface="Open Sans"/>
                <a:ea typeface="Open Sans"/>
                <a:cs typeface="Open Sans"/>
                <a:sym typeface="Open Sans"/>
              </a:defRPr>
            </a:lvl6pPr>
            <a:lvl7pPr marL="914400" algn="ctr" rtl="0">
              <a:spcBef>
                <a:spcPts val="0"/>
              </a:spcBef>
              <a:spcAft>
                <a:spcPts val="0"/>
              </a:spcAft>
              <a:defRPr sz="3200" b="1">
                <a:solidFill>
                  <a:srgbClr val="A6A6A6"/>
                </a:solidFill>
                <a:latin typeface="Open Sans"/>
                <a:ea typeface="Open Sans"/>
                <a:cs typeface="Open Sans"/>
                <a:sym typeface="Open Sans"/>
              </a:defRPr>
            </a:lvl7pPr>
            <a:lvl8pPr marL="1371600" algn="ctr" rtl="0">
              <a:spcBef>
                <a:spcPts val="0"/>
              </a:spcBef>
              <a:spcAft>
                <a:spcPts val="0"/>
              </a:spcAft>
              <a:defRPr sz="3200" b="1">
                <a:solidFill>
                  <a:srgbClr val="A6A6A6"/>
                </a:solidFill>
                <a:latin typeface="Open Sans"/>
                <a:ea typeface="Open Sans"/>
                <a:cs typeface="Open Sans"/>
                <a:sym typeface="Open Sans"/>
              </a:defRPr>
            </a:lvl8pPr>
            <a:lvl9pPr marL="1828800" algn="ctr" rtl="0">
              <a:spcBef>
                <a:spcPts val="0"/>
              </a:spcBef>
              <a:spcAft>
                <a:spcPts val="0"/>
              </a:spcAft>
              <a:defRPr sz="3200" b="1">
                <a:solidFill>
                  <a:srgbClr val="A6A6A6"/>
                </a:solidFill>
                <a:latin typeface="Open Sans"/>
                <a:ea typeface="Open Sans"/>
                <a:cs typeface="Open Sans"/>
                <a:sym typeface="Open Sans"/>
              </a:defRPr>
            </a:lvl9pPr>
          </a:lstStyle>
          <a:p>
            <a:endParaRPr/>
          </a:p>
        </p:txBody>
      </p:sp>
      <p:sp>
        <p:nvSpPr>
          <p:cNvPr id="13" name="Shape 13"/>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15" name="Shape 15"/>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16" name="Shape 16"/>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501595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722312" y="3305177"/>
            <a:ext cx="7772400" cy="102155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3200" b="1">
                <a:solidFill>
                  <a:srgbClr val="A6A6A6"/>
                </a:solidFill>
                <a:latin typeface="Open Sans"/>
                <a:ea typeface="Open Sans"/>
                <a:cs typeface="Open Sans"/>
                <a:sym typeface="Open Sans"/>
              </a:defRPr>
            </a:lvl2pPr>
            <a:lvl3pPr rtl="0">
              <a:spcBef>
                <a:spcPts val="0"/>
              </a:spcBef>
              <a:defRPr sz="3200" b="1">
                <a:solidFill>
                  <a:srgbClr val="A6A6A6"/>
                </a:solidFill>
                <a:latin typeface="Open Sans"/>
                <a:ea typeface="Open Sans"/>
                <a:cs typeface="Open Sans"/>
                <a:sym typeface="Open Sans"/>
              </a:defRPr>
            </a:lvl3pPr>
            <a:lvl4pPr rtl="0">
              <a:spcBef>
                <a:spcPts val="0"/>
              </a:spcBef>
              <a:defRPr sz="3200" b="1">
                <a:solidFill>
                  <a:srgbClr val="A6A6A6"/>
                </a:solidFill>
                <a:latin typeface="Open Sans"/>
                <a:ea typeface="Open Sans"/>
                <a:cs typeface="Open Sans"/>
                <a:sym typeface="Open Sans"/>
              </a:defRPr>
            </a:lvl4pPr>
            <a:lvl5pPr rtl="0">
              <a:spcBef>
                <a:spcPts val="0"/>
              </a:spcBef>
              <a:defRPr sz="3200" b="1">
                <a:solidFill>
                  <a:srgbClr val="A6A6A6"/>
                </a:solidFill>
                <a:latin typeface="Open Sans"/>
                <a:ea typeface="Open Sans"/>
                <a:cs typeface="Open Sans"/>
                <a:sym typeface="Open Sans"/>
              </a:defRPr>
            </a:lvl5pPr>
            <a:lvl6pPr rtl="0">
              <a:spcBef>
                <a:spcPts val="0"/>
              </a:spcBef>
              <a:defRPr sz="3200" b="1">
                <a:solidFill>
                  <a:srgbClr val="A6A6A6"/>
                </a:solidFill>
                <a:latin typeface="Open Sans"/>
                <a:ea typeface="Open Sans"/>
                <a:cs typeface="Open Sans"/>
                <a:sym typeface="Open Sans"/>
              </a:defRPr>
            </a:lvl6pPr>
            <a:lvl7pPr rtl="0">
              <a:spcBef>
                <a:spcPts val="0"/>
              </a:spcBef>
              <a:defRPr sz="3200" b="1">
                <a:solidFill>
                  <a:srgbClr val="A6A6A6"/>
                </a:solidFill>
                <a:latin typeface="Open Sans"/>
                <a:ea typeface="Open Sans"/>
                <a:cs typeface="Open Sans"/>
                <a:sym typeface="Open Sans"/>
              </a:defRPr>
            </a:lvl7pPr>
            <a:lvl8pPr rtl="0">
              <a:spcBef>
                <a:spcPts val="0"/>
              </a:spcBef>
              <a:defRPr sz="3200" b="1">
                <a:solidFill>
                  <a:srgbClr val="A6A6A6"/>
                </a:solidFill>
                <a:latin typeface="Open Sans"/>
                <a:ea typeface="Open Sans"/>
                <a:cs typeface="Open Sans"/>
                <a:sym typeface="Open Sans"/>
              </a:defRPr>
            </a:lvl8pPr>
            <a:lvl9pPr rtl="0">
              <a:spcBef>
                <a:spcPts val="0"/>
              </a:spcBef>
              <a:defRPr sz="3200" b="1">
                <a:solidFill>
                  <a:srgbClr val="A6A6A6"/>
                </a:solidFill>
                <a:latin typeface="Open Sans"/>
                <a:ea typeface="Open Sans"/>
                <a:cs typeface="Open Sans"/>
                <a:sym typeface="Open Sans"/>
              </a:defRPr>
            </a:lvl9pPr>
          </a:lstStyle>
          <a:p>
            <a:endParaRPr/>
          </a:p>
        </p:txBody>
      </p:sp>
      <p:sp>
        <p:nvSpPr>
          <p:cNvPr id="19" name="Shape 19"/>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0" name="Shape 20"/>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21" name="Shape 21"/>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22" name="Shape 22"/>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689390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06375"/>
            <a:ext cx="8229600" cy="857250"/>
          </a:xfrm>
          <a:prstGeom prst="rect">
            <a:avLst/>
          </a:prstGeom>
          <a:noFill/>
          <a:ln>
            <a:noFill/>
          </a:ln>
        </p:spPr>
        <p:txBody>
          <a:bodyPr lIns="91425" tIns="91425" rIns="91425" bIns="91425" anchor="ctr" anchorCtr="0"/>
          <a:lstStyle>
            <a:lvl1pPr algn="ctr" rtl="0">
              <a:spcBef>
                <a:spcPts val="0"/>
              </a:spcBef>
              <a:spcAft>
                <a:spcPts val="0"/>
              </a:spcAft>
              <a:defRPr sz="3200" b="1">
                <a:solidFill>
                  <a:srgbClr val="A6A6A6"/>
                </a:solidFill>
                <a:latin typeface="Open Sans"/>
                <a:ea typeface="Open Sans"/>
                <a:cs typeface="Open Sans"/>
                <a:sym typeface="Open Sans"/>
              </a:defRPr>
            </a:lvl1pPr>
            <a:lvl2pPr algn="ctr" rtl="0">
              <a:spcBef>
                <a:spcPts val="0"/>
              </a:spcBef>
              <a:spcAft>
                <a:spcPts val="0"/>
              </a:spcAft>
              <a:defRPr sz="3200" b="1">
                <a:solidFill>
                  <a:srgbClr val="A6A6A6"/>
                </a:solidFill>
                <a:latin typeface="Open Sans"/>
                <a:ea typeface="Open Sans"/>
                <a:cs typeface="Open Sans"/>
                <a:sym typeface="Open Sans"/>
              </a:defRPr>
            </a:lvl2pPr>
            <a:lvl3pPr algn="ctr" rtl="0">
              <a:spcBef>
                <a:spcPts val="0"/>
              </a:spcBef>
              <a:spcAft>
                <a:spcPts val="0"/>
              </a:spcAft>
              <a:defRPr sz="3200" b="1">
                <a:solidFill>
                  <a:srgbClr val="A6A6A6"/>
                </a:solidFill>
                <a:latin typeface="Open Sans"/>
                <a:ea typeface="Open Sans"/>
                <a:cs typeface="Open Sans"/>
                <a:sym typeface="Open Sans"/>
              </a:defRPr>
            </a:lvl3pPr>
            <a:lvl4pPr algn="ctr" rtl="0">
              <a:spcBef>
                <a:spcPts val="0"/>
              </a:spcBef>
              <a:spcAft>
                <a:spcPts val="0"/>
              </a:spcAft>
              <a:defRPr sz="3200" b="1">
                <a:solidFill>
                  <a:srgbClr val="A6A6A6"/>
                </a:solidFill>
                <a:latin typeface="Open Sans"/>
                <a:ea typeface="Open Sans"/>
                <a:cs typeface="Open Sans"/>
                <a:sym typeface="Open Sans"/>
              </a:defRPr>
            </a:lvl4pPr>
            <a:lvl5pPr algn="ctr" rtl="0">
              <a:spcBef>
                <a:spcPts val="0"/>
              </a:spcBef>
              <a:spcAft>
                <a:spcPts val="0"/>
              </a:spcAft>
              <a:defRPr sz="3200" b="1">
                <a:solidFill>
                  <a:srgbClr val="A6A6A6"/>
                </a:solidFill>
                <a:latin typeface="Open Sans"/>
                <a:ea typeface="Open Sans"/>
                <a:cs typeface="Open Sans"/>
                <a:sym typeface="Open Sans"/>
              </a:defRPr>
            </a:lvl5pPr>
            <a:lvl6pPr marL="457200" algn="ctr" rtl="0">
              <a:spcBef>
                <a:spcPts val="0"/>
              </a:spcBef>
              <a:spcAft>
                <a:spcPts val="0"/>
              </a:spcAft>
              <a:defRPr sz="3200" b="1">
                <a:solidFill>
                  <a:srgbClr val="A6A6A6"/>
                </a:solidFill>
                <a:latin typeface="Open Sans"/>
                <a:ea typeface="Open Sans"/>
                <a:cs typeface="Open Sans"/>
                <a:sym typeface="Open Sans"/>
              </a:defRPr>
            </a:lvl6pPr>
            <a:lvl7pPr marL="914400" algn="ctr" rtl="0">
              <a:spcBef>
                <a:spcPts val="0"/>
              </a:spcBef>
              <a:spcAft>
                <a:spcPts val="0"/>
              </a:spcAft>
              <a:defRPr sz="3200" b="1">
                <a:solidFill>
                  <a:srgbClr val="A6A6A6"/>
                </a:solidFill>
                <a:latin typeface="Open Sans"/>
                <a:ea typeface="Open Sans"/>
                <a:cs typeface="Open Sans"/>
                <a:sym typeface="Open Sans"/>
              </a:defRPr>
            </a:lvl7pPr>
            <a:lvl8pPr marL="1371600" algn="ctr" rtl="0">
              <a:spcBef>
                <a:spcPts val="0"/>
              </a:spcBef>
              <a:spcAft>
                <a:spcPts val="0"/>
              </a:spcAft>
              <a:defRPr sz="3200" b="1">
                <a:solidFill>
                  <a:srgbClr val="A6A6A6"/>
                </a:solidFill>
                <a:latin typeface="Open Sans"/>
                <a:ea typeface="Open Sans"/>
                <a:cs typeface="Open Sans"/>
                <a:sym typeface="Open Sans"/>
              </a:defRPr>
            </a:lvl8pPr>
            <a:lvl9pPr marL="1828800" algn="ctr" rtl="0">
              <a:spcBef>
                <a:spcPts val="0"/>
              </a:spcBef>
              <a:spcAft>
                <a:spcPts val="0"/>
              </a:spcAft>
              <a:defRPr sz="3200" b="1">
                <a:solidFill>
                  <a:srgbClr val="A6A6A6"/>
                </a:solidFill>
                <a:latin typeface="Open Sans"/>
                <a:ea typeface="Open Sans"/>
                <a:cs typeface="Open Sans"/>
                <a:sym typeface="Open Sans"/>
              </a:defRPr>
            </a:lvl9pPr>
          </a:lstStyle>
          <a:p>
            <a:endParaRPr/>
          </a:p>
        </p:txBody>
      </p:sp>
      <p:sp>
        <p:nvSpPr>
          <p:cNvPr id="25" name="Shape 25"/>
          <p:cNvSpPr txBox="1">
            <a:spLocks noGrp="1"/>
          </p:cNvSpPr>
          <p:nvPr>
            <p:ph type="body" idx="1"/>
          </p:nvPr>
        </p:nvSpPr>
        <p:spPr>
          <a:xfrm>
            <a:off x="457201" y="900112"/>
            <a:ext cx="4038599" cy="2545556"/>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6" name="Shape 26"/>
          <p:cNvSpPr txBox="1">
            <a:spLocks noGrp="1"/>
          </p:cNvSpPr>
          <p:nvPr>
            <p:ph type="body" idx="2"/>
          </p:nvPr>
        </p:nvSpPr>
        <p:spPr>
          <a:xfrm>
            <a:off x="4648202" y="900112"/>
            <a:ext cx="4038599" cy="2545556"/>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7" name="Shape 27"/>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28" name="Shape 28"/>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29" name="Shape 29"/>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08151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sz="3200" b="1">
                <a:solidFill>
                  <a:srgbClr val="A6A6A6"/>
                </a:solidFill>
                <a:latin typeface="Open Sans"/>
                <a:ea typeface="Open Sans"/>
                <a:cs typeface="Open Sans"/>
                <a:sym typeface="Open Sans"/>
              </a:defRPr>
            </a:lvl2pPr>
            <a:lvl3pPr rtl="0">
              <a:spcBef>
                <a:spcPts val="0"/>
              </a:spcBef>
              <a:defRPr sz="3200" b="1">
                <a:solidFill>
                  <a:srgbClr val="A6A6A6"/>
                </a:solidFill>
                <a:latin typeface="Open Sans"/>
                <a:ea typeface="Open Sans"/>
                <a:cs typeface="Open Sans"/>
                <a:sym typeface="Open Sans"/>
              </a:defRPr>
            </a:lvl3pPr>
            <a:lvl4pPr rtl="0">
              <a:spcBef>
                <a:spcPts val="0"/>
              </a:spcBef>
              <a:defRPr sz="3200" b="1">
                <a:solidFill>
                  <a:srgbClr val="A6A6A6"/>
                </a:solidFill>
                <a:latin typeface="Open Sans"/>
                <a:ea typeface="Open Sans"/>
                <a:cs typeface="Open Sans"/>
                <a:sym typeface="Open Sans"/>
              </a:defRPr>
            </a:lvl4pPr>
            <a:lvl5pPr rtl="0">
              <a:spcBef>
                <a:spcPts val="0"/>
              </a:spcBef>
              <a:defRPr sz="3200" b="1">
                <a:solidFill>
                  <a:srgbClr val="A6A6A6"/>
                </a:solidFill>
                <a:latin typeface="Open Sans"/>
                <a:ea typeface="Open Sans"/>
                <a:cs typeface="Open Sans"/>
                <a:sym typeface="Open Sans"/>
              </a:defRPr>
            </a:lvl5pPr>
            <a:lvl6pPr rtl="0">
              <a:spcBef>
                <a:spcPts val="0"/>
              </a:spcBef>
              <a:defRPr sz="3200" b="1">
                <a:solidFill>
                  <a:srgbClr val="A6A6A6"/>
                </a:solidFill>
                <a:latin typeface="Open Sans"/>
                <a:ea typeface="Open Sans"/>
                <a:cs typeface="Open Sans"/>
                <a:sym typeface="Open Sans"/>
              </a:defRPr>
            </a:lvl6pPr>
            <a:lvl7pPr rtl="0">
              <a:spcBef>
                <a:spcPts val="0"/>
              </a:spcBef>
              <a:defRPr sz="3200" b="1">
                <a:solidFill>
                  <a:srgbClr val="A6A6A6"/>
                </a:solidFill>
                <a:latin typeface="Open Sans"/>
                <a:ea typeface="Open Sans"/>
                <a:cs typeface="Open Sans"/>
                <a:sym typeface="Open Sans"/>
              </a:defRPr>
            </a:lvl7pPr>
            <a:lvl8pPr rtl="0">
              <a:spcBef>
                <a:spcPts val="0"/>
              </a:spcBef>
              <a:defRPr sz="3200" b="1">
                <a:solidFill>
                  <a:srgbClr val="A6A6A6"/>
                </a:solidFill>
                <a:latin typeface="Open Sans"/>
                <a:ea typeface="Open Sans"/>
                <a:cs typeface="Open Sans"/>
                <a:sym typeface="Open Sans"/>
              </a:defRPr>
            </a:lvl8pPr>
            <a:lvl9pPr rtl="0">
              <a:spcBef>
                <a:spcPts val="0"/>
              </a:spcBef>
              <a:defRPr sz="3200" b="1">
                <a:solidFill>
                  <a:srgbClr val="A6A6A6"/>
                </a:solidFill>
                <a:latin typeface="Open Sans"/>
                <a:ea typeface="Open Sans"/>
                <a:cs typeface="Open Sans"/>
                <a:sym typeface="Open Sans"/>
              </a:defRPr>
            </a:lvl9pPr>
          </a:lstStyle>
          <a:p>
            <a:endParaRPr/>
          </a:p>
        </p:txBody>
      </p:sp>
      <p:sp>
        <p:nvSpPr>
          <p:cNvPr id="32" name="Shape 32"/>
          <p:cNvSpPr txBox="1">
            <a:spLocks noGrp="1"/>
          </p:cNvSpPr>
          <p:nvPr>
            <p:ph type="body" idx="1"/>
          </p:nvPr>
        </p:nvSpPr>
        <p:spPr>
          <a:xfrm>
            <a:off x="457202" y="1151335"/>
            <a:ext cx="4040187" cy="479821"/>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3" name="Shape 33"/>
          <p:cNvSpPr txBox="1">
            <a:spLocks noGrp="1"/>
          </p:cNvSpPr>
          <p:nvPr>
            <p:ph type="body" idx="2"/>
          </p:nvPr>
        </p:nvSpPr>
        <p:spPr>
          <a:xfrm>
            <a:off x="457202" y="1631156"/>
            <a:ext cx="4040187" cy="2963465"/>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4" name="Shape 34"/>
          <p:cNvSpPr txBox="1">
            <a:spLocks noGrp="1"/>
          </p:cNvSpPr>
          <p:nvPr>
            <p:ph type="body" idx="3"/>
          </p:nvPr>
        </p:nvSpPr>
        <p:spPr>
          <a:xfrm>
            <a:off x="4645026" y="1151335"/>
            <a:ext cx="4041774" cy="479821"/>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5" name="Shape 35"/>
          <p:cNvSpPr txBox="1">
            <a:spLocks noGrp="1"/>
          </p:cNvSpPr>
          <p:nvPr>
            <p:ph type="body" idx="4"/>
          </p:nvPr>
        </p:nvSpPr>
        <p:spPr>
          <a:xfrm>
            <a:off x="4645026" y="1631156"/>
            <a:ext cx="4041774" cy="2963465"/>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6" name="Shape 36"/>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37" name="Shape 37"/>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38" name="Shape 38"/>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79758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re seule">
    <p:spTree>
      <p:nvGrpSpPr>
        <p:cNvPr id="1" name=""/>
        <p:cNvGrpSpPr/>
        <p:nvPr/>
      </p:nvGrpSpPr>
      <p:grpSpPr>
        <a:xfrm>
          <a:off x="0" y="0"/>
          <a:ext cx="0" cy="0"/>
          <a:chOff x="0" y="0"/>
          <a:chExt cx="0" cy="0"/>
        </a:xfrm>
      </p:grpSpPr>
      <p:pic>
        <p:nvPicPr>
          <p:cNvPr id="3" name="Picture 7" descr="bandeau_inverse_char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79613" y="-9525"/>
            <a:ext cx="71929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logo_nef_grand_forma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123830"/>
            <a:ext cx="9001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9" y="1131888"/>
            <a:ext cx="1692275" cy="4011612"/>
          </a:xfrm>
          <a:prstGeom prst="rect">
            <a:avLst/>
          </a:prstGeom>
          <a:noFill/>
          <a:ln w="9525">
            <a:solidFill>
              <a:srgbClr val="99CC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endParaRPr lang="fr-FR" altLang="fr-FR" sz="1800" smtClean="0">
              <a:solidFill>
                <a:prstClr val="black"/>
              </a:solidFill>
            </a:endParaRPr>
          </a:p>
        </p:txBody>
      </p:sp>
      <p:sp>
        <p:nvSpPr>
          <p:cNvPr id="6" name="Rectangle 5"/>
          <p:cNvSpPr>
            <a:spLocks noChangeArrowheads="1"/>
          </p:cNvSpPr>
          <p:nvPr userDrawn="1"/>
        </p:nvSpPr>
        <p:spPr bwMode="auto">
          <a:xfrm>
            <a:off x="1258898" y="1058865"/>
            <a:ext cx="193675" cy="195262"/>
          </a:xfrm>
          <a:prstGeom prst="rect">
            <a:avLst/>
          </a:prstGeom>
          <a:solidFill>
            <a:srgbClr val="99CCFF"/>
          </a:solidFill>
          <a:ln w="9525">
            <a:solidFill>
              <a:srgbClr val="99CCFF"/>
            </a:solidFill>
            <a:miter lim="800000"/>
            <a:headEnd/>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endParaRPr lang="fr-FR" altLang="fr-FR" sz="1800" smtClean="0">
              <a:solidFill>
                <a:prstClr val="black"/>
              </a:solidFill>
            </a:endParaRPr>
          </a:p>
        </p:txBody>
      </p:sp>
      <p:grpSp>
        <p:nvGrpSpPr>
          <p:cNvPr id="7" name="Group 18"/>
          <p:cNvGrpSpPr>
            <a:grpSpLocks/>
          </p:cNvGrpSpPr>
          <p:nvPr userDrawn="1"/>
        </p:nvGrpSpPr>
        <p:grpSpPr bwMode="auto">
          <a:xfrm>
            <a:off x="8001010" y="4732338"/>
            <a:ext cx="1000125" cy="214312"/>
            <a:chOff x="5040" y="2925"/>
            <a:chExt cx="630" cy="135"/>
          </a:xfrm>
        </p:grpSpPr>
        <p:sp>
          <p:nvSpPr>
            <p:cNvPr id="8" name="Arrondir un rectangle avec un coin diagonal 7"/>
            <p:cNvSpPr/>
            <p:nvPr/>
          </p:nvSpPr>
          <p:spPr>
            <a:xfrm>
              <a:off x="5040" y="2925"/>
              <a:ext cx="180" cy="135"/>
            </a:xfrm>
            <a:prstGeom prst="round2DiagRect">
              <a:avLst>
                <a:gd name="adj1" fmla="val 50000"/>
                <a:gd name="adj2" fmla="val 0"/>
              </a:avLst>
            </a:prstGeom>
            <a:solidFill>
              <a:srgbClr val="A8A800"/>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9" name="Arrondir un rectangle avec un coin diagonal 8"/>
            <p:cNvSpPr/>
            <p:nvPr/>
          </p:nvSpPr>
          <p:spPr>
            <a:xfrm>
              <a:off x="5490" y="2925"/>
              <a:ext cx="180" cy="135"/>
            </a:xfrm>
            <a:prstGeom prst="round2DiagRect">
              <a:avLst>
                <a:gd name="adj1" fmla="val 50000"/>
                <a:gd name="adj2" fmla="val 0"/>
              </a:avLst>
            </a:prstGeom>
            <a:solidFill>
              <a:srgbClr val="F77A2D"/>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0" name="Arrondir un rectangle avec un coin diagonal 9"/>
            <p:cNvSpPr/>
            <p:nvPr/>
          </p:nvSpPr>
          <p:spPr>
            <a:xfrm>
              <a:off x="5265" y="2925"/>
              <a:ext cx="180" cy="135"/>
            </a:xfrm>
            <a:prstGeom prst="round2DiagRect">
              <a:avLst>
                <a:gd name="adj1" fmla="val 50000"/>
                <a:gd name="adj2" fmla="val 0"/>
              </a:avLst>
            </a:prstGeom>
            <a:solidFill>
              <a:srgbClr val="942028"/>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grpSp>
      <p:sp>
        <p:nvSpPr>
          <p:cNvPr id="2" name="Titre 1"/>
          <p:cNvSpPr>
            <a:spLocks noGrp="1"/>
          </p:cNvSpPr>
          <p:nvPr>
            <p:ph type="title"/>
          </p:nvPr>
        </p:nvSpPr>
        <p:spPr>
          <a:xfrm>
            <a:off x="1643042" y="0"/>
            <a:ext cx="7500958" cy="857256"/>
          </a:xfrm>
          <a:solidFill>
            <a:schemeClr val="bg1"/>
          </a:solidFill>
        </p:spPr>
        <p:txBody>
          <a:bodyPr>
            <a:normAutofit/>
          </a:bodyPr>
          <a:lstStyle>
            <a:lvl1pPr algn="l">
              <a:defRPr sz="2400" b="1">
                <a:solidFill>
                  <a:schemeClr val="tx2">
                    <a:lumMod val="75000"/>
                  </a:schemeClr>
                </a:solidFill>
                <a:effectLst>
                  <a:outerShdw blurRad="38100" dist="38100" dir="2700000" algn="tl">
                    <a:srgbClr val="000000">
                      <a:alpha val="43137"/>
                    </a:srgbClr>
                  </a:outerShdw>
                </a:effectLst>
                <a:latin typeface="Verdana" pitchFamily="34" charset="0"/>
              </a:defRPr>
            </a:lvl1pPr>
          </a:lstStyle>
          <a:p>
            <a:r>
              <a:rPr lang="fr-FR" smtClean="0"/>
              <a:t>Cliquez pour modifier le style du titre</a:t>
            </a:r>
            <a:endParaRPr lang="fr-FR" dirty="0"/>
          </a:p>
        </p:txBody>
      </p:sp>
    </p:spTree>
    <p:extLst>
      <p:ext uri="{BB962C8B-B14F-4D97-AF65-F5344CB8AC3E}">
        <p14:creationId xmlns:p14="http://schemas.microsoft.com/office/powerpoint/2010/main" val="1030681126"/>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06375"/>
            <a:ext cx="8229600" cy="857250"/>
          </a:xfrm>
          <a:prstGeom prst="rect">
            <a:avLst/>
          </a:prstGeom>
          <a:noFill/>
          <a:ln>
            <a:noFill/>
          </a:ln>
        </p:spPr>
        <p:txBody>
          <a:bodyPr lIns="91425" tIns="91425" rIns="91425" bIns="91425" anchor="ctr" anchorCtr="0"/>
          <a:lstStyle>
            <a:lvl1pPr algn="ctr" rtl="0">
              <a:spcBef>
                <a:spcPts val="0"/>
              </a:spcBef>
              <a:spcAft>
                <a:spcPts val="0"/>
              </a:spcAft>
              <a:defRPr sz="3200" b="1">
                <a:solidFill>
                  <a:srgbClr val="A6A6A6"/>
                </a:solidFill>
                <a:latin typeface="Open Sans"/>
                <a:ea typeface="Open Sans"/>
                <a:cs typeface="Open Sans"/>
                <a:sym typeface="Open Sans"/>
              </a:defRPr>
            </a:lvl1pPr>
            <a:lvl2pPr algn="ctr" rtl="0">
              <a:spcBef>
                <a:spcPts val="0"/>
              </a:spcBef>
              <a:spcAft>
                <a:spcPts val="0"/>
              </a:spcAft>
              <a:defRPr sz="3200" b="1">
                <a:solidFill>
                  <a:srgbClr val="A6A6A6"/>
                </a:solidFill>
                <a:latin typeface="Open Sans"/>
                <a:ea typeface="Open Sans"/>
                <a:cs typeface="Open Sans"/>
                <a:sym typeface="Open Sans"/>
              </a:defRPr>
            </a:lvl2pPr>
            <a:lvl3pPr algn="ctr" rtl="0">
              <a:spcBef>
                <a:spcPts val="0"/>
              </a:spcBef>
              <a:spcAft>
                <a:spcPts val="0"/>
              </a:spcAft>
              <a:defRPr sz="3200" b="1">
                <a:solidFill>
                  <a:srgbClr val="A6A6A6"/>
                </a:solidFill>
                <a:latin typeface="Open Sans"/>
                <a:ea typeface="Open Sans"/>
                <a:cs typeface="Open Sans"/>
                <a:sym typeface="Open Sans"/>
              </a:defRPr>
            </a:lvl3pPr>
            <a:lvl4pPr algn="ctr" rtl="0">
              <a:spcBef>
                <a:spcPts val="0"/>
              </a:spcBef>
              <a:spcAft>
                <a:spcPts val="0"/>
              </a:spcAft>
              <a:defRPr sz="3200" b="1">
                <a:solidFill>
                  <a:srgbClr val="A6A6A6"/>
                </a:solidFill>
                <a:latin typeface="Open Sans"/>
                <a:ea typeface="Open Sans"/>
                <a:cs typeface="Open Sans"/>
                <a:sym typeface="Open Sans"/>
              </a:defRPr>
            </a:lvl4pPr>
            <a:lvl5pPr algn="ctr" rtl="0">
              <a:spcBef>
                <a:spcPts val="0"/>
              </a:spcBef>
              <a:spcAft>
                <a:spcPts val="0"/>
              </a:spcAft>
              <a:defRPr sz="3200" b="1">
                <a:solidFill>
                  <a:srgbClr val="A6A6A6"/>
                </a:solidFill>
                <a:latin typeface="Open Sans"/>
                <a:ea typeface="Open Sans"/>
                <a:cs typeface="Open Sans"/>
                <a:sym typeface="Open Sans"/>
              </a:defRPr>
            </a:lvl5pPr>
            <a:lvl6pPr marL="457200" algn="ctr" rtl="0">
              <a:spcBef>
                <a:spcPts val="0"/>
              </a:spcBef>
              <a:spcAft>
                <a:spcPts val="0"/>
              </a:spcAft>
              <a:defRPr sz="3200" b="1">
                <a:solidFill>
                  <a:srgbClr val="A6A6A6"/>
                </a:solidFill>
                <a:latin typeface="Open Sans"/>
                <a:ea typeface="Open Sans"/>
                <a:cs typeface="Open Sans"/>
                <a:sym typeface="Open Sans"/>
              </a:defRPr>
            </a:lvl6pPr>
            <a:lvl7pPr marL="914400" algn="ctr" rtl="0">
              <a:spcBef>
                <a:spcPts val="0"/>
              </a:spcBef>
              <a:spcAft>
                <a:spcPts val="0"/>
              </a:spcAft>
              <a:defRPr sz="3200" b="1">
                <a:solidFill>
                  <a:srgbClr val="A6A6A6"/>
                </a:solidFill>
                <a:latin typeface="Open Sans"/>
                <a:ea typeface="Open Sans"/>
                <a:cs typeface="Open Sans"/>
                <a:sym typeface="Open Sans"/>
              </a:defRPr>
            </a:lvl7pPr>
            <a:lvl8pPr marL="1371600" algn="ctr" rtl="0">
              <a:spcBef>
                <a:spcPts val="0"/>
              </a:spcBef>
              <a:spcAft>
                <a:spcPts val="0"/>
              </a:spcAft>
              <a:defRPr sz="3200" b="1">
                <a:solidFill>
                  <a:srgbClr val="A6A6A6"/>
                </a:solidFill>
                <a:latin typeface="Open Sans"/>
                <a:ea typeface="Open Sans"/>
                <a:cs typeface="Open Sans"/>
                <a:sym typeface="Open Sans"/>
              </a:defRPr>
            </a:lvl8pPr>
            <a:lvl9pPr marL="1828800" algn="ctr" rtl="0">
              <a:spcBef>
                <a:spcPts val="0"/>
              </a:spcBef>
              <a:spcAft>
                <a:spcPts val="0"/>
              </a:spcAft>
              <a:defRPr sz="3200" b="1">
                <a:solidFill>
                  <a:srgbClr val="A6A6A6"/>
                </a:solidFill>
                <a:latin typeface="Open Sans"/>
                <a:ea typeface="Open Sans"/>
                <a:cs typeface="Open Sans"/>
                <a:sym typeface="Open Sans"/>
              </a:defRPr>
            </a:lvl9pPr>
          </a:lstStyle>
          <a:p>
            <a:endParaRPr/>
          </a:p>
        </p:txBody>
      </p:sp>
      <p:sp>
        <p:nvSpPr>
          <p:cNvPr id="41" name="Shape 41"/>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42" name="Shape 42"/>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43" name="Shape 43"/>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539147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4"/>
        <p:cNvGrpSpPr/>
        <p:nvPr/>
      </p:nvGrpSpPr>
      <p:grpSpPr>
        <a:xfrm>
          <a:off x="0" y="0"/>
          <a:ext cx="0" cy="0"/>
          <a:chOff x="0" y="0"/>
          <a:chExt cx="0" cy="0"/>
        </a:xfrm>
      </p:grpSpPr>
      <p:sp>
        <p:nvSpPr>
          <p:cNvPr id="45" name="Shape 45"/>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46" name="Shape 46"/>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47" name="Shape 47"/>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11653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2" y="204787"/>
            <a:ext cx="3008313" cy="871538"/>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3200" b="1">
                <a:solidFill>
                  <a:srgbClr val="A6A6A6"/>
                </a:solidFill>
                <a:latin typeface="Open Sans"/>
                <a:ea typeface="Open Sans"/>
                <a:cs typeface="Open Sans"/>
                <a:sym typeface="Open Sans"/>
              </a:defRPr>
            </a:lvl2pPr>
            <a:lvl3pPr rtl="0">
              <a:spcBef>
                <a:spcPts val="0"/>
              </a:spcBef>
              <a:defRPr sz="3200" b="1">
                <a:solidFill>
                  <a:srgbClr val="A6A6A6"/>
                </a:solidFill>
                <a:latin typeface="Open Sans"/>
                <a:ea typeface="Open Sans"/>
                <a:cs typeface="Open Sans"/>
                <a:sym typeface="Open Sans"/>
              </a:defRPr>
            </a:lvl3pPr>
            <a:lvl4pPr rtl="0">
              <a:spcBef>
                <a:spcPts val="0"/>
              </a:spcBef>
              <a:defRPr sz="3200" b="1">
                <a:solidFill>
                  <a:srgbClr val="A6A6A6"/>
                </a:solidFill>
                <a:latin typeface="Open Sans"/>
                <a:ea typeface="Open Sans"/>
                <a:cs typeface="Open Sans"/>
                <a:sym typeface="Open Sans"/>
              </a:defRPr>
            </a:lvl4pPr>
            <a:lvl5pPr rtl="0">
              <a:spcBef>
                <a:spcPts val="0"/>
              </a:spcBef>
              <a:defRPr sz="3200" b="1">
                <a:solidFill>
                  <a:srgbClr val="A6A6A6"/>
                </a:solidFill>
                <a:latin typeface="Open Sans"/>
                <a:ea typeface="Open Sans"/>
                <a:cs typeface="Open Sans"/>
                <a:sym typeface="Open Sans"/>
              </a:defRPr>
            </a:lvl5pPr>
            <a:lvl6pPr rtl="0">
              <a:spcBef>
                <a:spcPts val="0"/>
              </a:spcBef>
              <a:defRPr sz="3200" b="1">
                <a:solidFill>
                  <a:srgbClr val="A6A6A6"/>
                </a:solidFill>
                <a:latin typeface="Open Sans"/>
                <a:ea typeface="Open Sans"/>
                <a:cs typeface="Open Sans"/>
                <a:sym typeface="Open Sans"/>
              </a:defRPr>
            </a:lvl6pPr>
            <a:lvl7pPr rtl="0">
              <a:spcBef>
                <a:spcPts val="0"/>
              </a:spcBef>
              <a:defRPr sz="3200" b="1">
                <a:solidFill>
                  <a:srgbClr val="A6A6A6"/>
                </a:solidFill>
                <a:latin typeface="Open Sans"/>
                <a:ea typeface="Open Sans"/>
                <a:cs typeface="Open Sans"/>
                <a:sym typeface="Open Sans"/>
              </a:defRPr>
            </a:lvl7pPr>
            <a:lvl8pPr rtl="0">
              <a:spcBef>
                <a:spcPts val="0"/>
              </a:spcBef>
              <a:defRPr sz="3200" b="1">
                <a:solidFill>
                  <a:srgbClr val="A6A6A6"/>
                </a:solidFill>
                <a:latin typeface="Open Sans"/>
                <a:ea typeface="Open Sans"/>
                <a:cs typeface="Open Sans"/>
                <a:sym typeface="Open Sans"/>
              </a:defRPr>
            </a:lvl8pPr>
            <a:lvl9pPr rtl="0">
              <a:spcBef>
                <a:spcPts val="0"/>
              </a:spcBef>
              <a:defRPr sz="3200" b="1">
                <a:solidFill>
                  <a:srgbClr val="A6A6A6"/>
                </a:solidFill>
                <a:latin typeface="Open Sans"/>
                <a:ea typeface="Open Sans"/>
                <a:cs typeface="Open Sans"/>
                <a:sym typeface="Open Sans"/>
              </a:defRPr>
            </a:lvl9pPr>
          </a:lstStyle>
          <a:p>
            <a:endParaRPr/>
          </a:p>
        </p:txBody>
      </p:sp>
      <p:sp>
        <p:nvSpPr>
          <p:cNvPr id="50" name="Shape 50"/>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51" name="Shape 51"/>
          <p:cNvSpPr txBox="1">
            <a:spLocks noGrp="1"/>
          </p:cNvSpPr>
          <p:nvPr>
            <p:ph type="body" idx="2"/>
          </p:nvPr>
        </p:nvSpPr>
        <p:spPr>
          <a:xfrm>
            <a:off x="457202" y="1076325"/>
            <a:ext cx="3008313" cy="3518296"/>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2" name="Shape 52"/>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53" name="Shape 53"/>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54" name="Shape 54"/>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597218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90" y="3600451"/>
            <a:ext cx="5486399" cy="425053"/>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3200" b="1">
                <a:solidFill>
                  <a:srgbClr val="A6A6A6"/>
                </a:solidFill>
                <a:latin typeface="Open Sans"/>
                <a:ea typeface="Open Sans"/>
                <a:cs typeface="Open Sans"/>
                <a:sym typeface="Open Sans"/>
              </a:defRPr>
            </a:lvl2pPr>
            <a:lvl3pPr rtl="0">
              <a:spcBef>
                <a:spcPts val="0"/>
              </a:spcBef>
              <a:defRPr sz="3200" b="1">
                <a:solidFill>
                  <a:srgbClr val="A6A6A6"/>
                </a:solidFill>
                <a:latin typeface="Open Sans"/>
                <a:ea typeface="Open Sans"/>
                <a:cs typeface="Open Sans"/>
                <a:sym typeface="Open Sans"/>
              </a:defRPr>
            </a:lvl3pPr>
            <a:lvl4pPr rtl="0">
              <a:spcBef>
                <a:spcPts val="0"/>
              </a:spcBef>
              <a:defRPr sz="3200" b="1">
                <a:solidFill>
                  <a:srgbClr val="A6A6A6"/>
                </a:solidFill>
                <a:latin typeface="Open Sans"/>
                <a:ea typeface="Open Sans"/>
                <a:cs typeface="Open Sans"/>
                <a:sym typeface="Open Sans"/>
              </a:defRPr>
            </a:lvl4pPr>
            <a:lvl5pPr rtl="0">
              <a:spcBef>
                <a:spcPts val="0"/>
              </a:spcBef>
              <a:defRPr sz="3200" b="1">
                <a:solidFill>
                  <a:srgbClr val="A6A6A6"/>
                </a:solidFill>
                <a:latin typeface="Open Sans"/>
                <a:ea typeface="Open Sans"/>
                <a:cs typeface="Open Sans"/>
                <a:sym typeface="Open Sans"/>
              </a:defRPr>
            </a:lvl5pPr>
            <a:lvl6pPr rtl="0">
              <a:spcBef>
                <a:spcPts val="0"/>
              </a:spcBef>
              <a:defRPr sz="3200" b="1">
                <a:solidFill>
                  <a:srgbClr val="A6A6A6"/>
                </a:solidFill>
                <a:latin typeface="Open Sans"/>
                <a:ea typeface="Open Sans"/>
                <a:cs typeface="Open Sans"/>
                <a:sym typeface="Open Sans"/>
              </a:defRPr>
            </a:lvl6pPr>
            <a:lvl7pPr rtl="0">
              <a:spcBef>
                <a:spcPts val="0"/>
              </a:spcBef>
              <a:defRPr sz="3200" b="1">
                <a:solidFill>
                  <a:srgbClr val="A6A6A6"/>
                </a:solidFill>
                <a:latin typeface="Open Sans"/>
                <a:ea typeface="Open Sans"/>
                <a:cs typeface="Open Sans"/>
                <a:sym typeface="Open Sans"/>
              </a:defRPr>
            </a:lvl7pPr>
            <a:lvl8pPr rtl="0">
              <a:spcBef>
                <a:spcPts val="0"/>
              </a:spcBef>
              <a:defRPr sz="3200" b="1">
                <a:solidFill>
                  <a:srgbClr val="A6A6A6"/>
                </a:solidFill>
                <a:latin typeface="Open Sans"/>
                <a:ea typeface="Open Sans"/>
                <a:cs typeface="Open Sans"/>
                <a:sym typeface="Open Sans"/>
              </a:defRPr>
            </a:lvl8pPr>
            <a:lvl9pPr rtl="0">
              <a:spcBef>
                <a:spcPts val="0"/>
              </a:spcBef>
              <a:defRPr sz="3200" b="1">
                <a:solidFill>
                  <a:srgbClr val="A6A6A6"/>
                </a:solidFill>
                <a:latin typeface="Open Sans"/>
                <a:ea typeface="Open Sans"/>
                <a:cs typeface="Open Sans"/>
                <a:sym typeface="Open Sans"/>
              </a:defRPr>
            </a:lvl9pPr>
          </a:lstStyle>
          <a:p>
            <a:endParaRPr/>
          </a:p>
        </p:txBody>
      </p:sp>
      <p:sp>
        <p:nvSpPr>
          <p:cNvPr id="57" name="Shape 57"/>
          <p:cNvSpPr>
            <a:spLocks noGrp="1"/>
          </p:cNvSpPr>
          <p:nvPr>
            <p:ph type="pic" idx="2"/>
          </p:nvPr>
        </p:nvSpPr>
        <p:spPr>
          <a:xfrm>
            <a:off x="1792290" y="459582"/>
            <a:ext cx="5486399" cy="3086099"/>
          </a:xfrm>
          <a:prstGeom prst="rect">
            <a:avLst/>
          </a:prstGeom>
          <a:noFill/>
          <a:ln>
            <a:noFill/>
          </a:ln>
        </p:spPr>
      </p:sp>
      <p:sp>
        <p:nvSpPr>
          <p:cNvPr id="58" name="Shape 58"/>
          <p:cNvSpPr txBox="1">
            <a:spLocks noGrp="1"/>
          </p:cNvSpPr>
          <p:nvPr>
            <p:ph type="body" idx="1"/>
          </p:nvPr>
        </p:nvSpPr>
        <p:spPr>
          <a:xfrm>
            <a:off x="1792290" y="4025504"/>
            <a:ext cx="5486399" cy="603647"/>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9" name="Shape 59"/>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60" name="Shape 60"/>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61" name="Shape 61"/>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85917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6375"/>
            <a:ext cx="8229600" cy="857250"/>
          </a:xfrm>
          <a:prstGeom prst="rect">
            <a:avLst/>
          </a:prstGeom>
          <a:noFill/>
          <a:ln>
            <a:noFill/>
          </a:ln>
        </p:spPr>
        <p:txBody>
          <a:bodyPr lIns="91425" tIns="91425" rIns="91425" bIns="91425" anchor="ctr" anchorCtr="0"/>
          <a:lstStyle>
            <a:lvl1pPr algn="ctr" rtl="0">
              <a:spcBef>
                <a:spcPts val="0"/>
              </a:spcBef>
              <a:spcAft>
                <a:spcPts val="0"/>
              </a:spcAft>
              <a:defRPr sz="3200" b="1">
                <a:solidFill>
                  <a:srgbClr val="A6A6A6"/>
                </a:solidFill>
                <a:latin typeface="Open Sans"/>
                <a:ea typeface="Open Sans"/>
                <a:cs typeface="Open Sans"/>
                <a:sym typeface="Open Sans"/>
              </a:defRPr>
            </a:lvl1pPr>
            <a:lvl2pPr algn="ctr" rtl="0">
              <a:spcBef>
                <a:spcPts val="0"/>
              </a:spcBef>
              <a:spcAft>
                <a:spcPts val="0"/>
              </a:spcAft>
              <a:defRPr sz="3200" b="1">
                <a:solidFill>
                  <a:srgbClr val="A6A6A6"/>
                </a:solidFill>
                <a:latin typeface="Open Sans"/>
                <a:ea typeface="Open Sans"/>
                <a:cs typeface="Open Sans"/>
                <a:sym typeface="Open Sans"/>
              </a:defRPr>
            </a:lvl2pPr>
            <a:lvl3pPr algn="ctr" rtl="0">
              <a:spcBef>
                <a:spcPts val="0"/>
              </a:spcBef>
              <a:spcAft>
                <a:spcPts val="0"/>
              </a:spcAft>
              <a:defRPr sz="3200" b="1">
                <a:solidFill>
                  <a:srgbClr val="A6A6A6"/>
                </a:solidFill>
                <a:latin typeface="Open Sans"/>
                <a:ea typeface="Open Sans"/>
                <a:cs typeface="Open Sans"/>
                <a:sym typeface="Open Sans"/>
              </a:defRPr>
            </a:lvl3pPr>
            <a:lvl4pPr algn="ctr" rtl="0">
              <a:spcBef>
                <a:spcPts val="0"/>
              </a:spcBef>
              <a:spcAft>
                <a:spcPts val="0"/>
              </a:spcAft>
              <a:defRPr sz="3200" b="1">
                <a:solidFill>
                  <a:srgbClr val="A6A6A6"/>
                </a:solidFill>
                <a:latin typeface="Open Sans"/>
                <a:ea typeface="Open Sans"/>
                <a:cs typeface="Open Sans"/>
                <a:sym typeface="Open Sans"/>
              </a:defRPr>
            </a:lvl4pPr>
            <a:lvl5pPr algn="ctr" rtl="0">
              <a:spcBef>
                <a:spcPts val="0"/>
              </a:spcBef>
              <a:spcAft>
                <a:spcPts val="0"/>
              </a:spcAft>
              <a:defRPr sz="3200" b="1">
                <a:solidFill>
                  <a:srgbClr val="A6A6A6"/>
                </a:solidFill>
                <a:latin typeface="Open Sans"/>
                <a:ea typeface="Open Sans"/>
                <a:cs typeface="Open Sans"/>
                <a:sym typeface="Open Sans"/>
              </a:defRPr>
            </a:lvl5pPr>
            <a:lvl6pPr marL="457200" algn="ctr" rtl="0">
              <a:spcBef>
                <a:spcPts val="0"/>
              </a:spcBef>
              <a:spcAft>
                <a:spcPts val="0"/>
              </a:spcAft>
              <a:defRPr sz="3200" b="1">
                <a:solidFill>
                  <a:srgbClr val="A6A6A6"/>
                </a:solidFill>
                <a:latin typeface="Open Sans"/>
                <a:ea typeface="Open Sans"/>
                <a:cs typeface="Open Sans"/>
                <a:sym typeface="Open Sans"/>
              </a:defRPr>
            </a:lvl6pPr>
            <a:lvl7pPr marL="914400" algn="ctr" rtl="0">
              <a:spcBef>
                <a:spcPts val="0"/>
              </a:spcBef>
              <a:spcAft>
                <a:spcPts val="0"/>
              </a:spcAft>
              <a:defRPr sz="3200" b="1">
                <a:solidFill>
                  <a:srgbClr val="A6A6A6"/>
                </a:solidFill>
                <a:latin typeface="Open Sans"/>
                <a:ea typeface="Open Sans"/>
                <a:cs typeface="Open Sans"/>
                <a:sym typeface="Open Sans"/>
              </a:defRPr>
            </a:lvl7pPr>
            <a:lvl8pPr marL="1371600" algn="ctr" rtl="0">
              <a:spcBef>
                <a:spcPts val="0"/>
              </a:spcBef>
              <a:spcAft>
                <a:spcPts val="0"/>
              </a:spcAft>
              <a:defRPr sz="3200" b="1">
                <a:solidFill>
                  <a:srgbClr val="A6A6A6"/>
                </a:solidFill>
                <a:latin typeface="Open Sans"/>
                <a:ea typeface="Open Sans"/>
                <a:cs typeface="Open Sans"/>
                <a:sym typeface="Open Sans"/>
              </a:defRPr>
            </a:lvl8pPr>
            <a:lvl9pPr marL="1828800" algn="ctr" rtl="0">
              <a:spcBef>
                <a:spcPts val="0"/>
              </a:spcBef>
              <a:spcAft>
                <a:spcPts val="0"/>
              </a:spcAft>
              <a:defRPr sz="3200" b="1">
                <a:solidFill>
                  <a:srgbClr val="A6A6A6"/>
                </a:solidFill>
                <a:latin typeface="Open Sans"/>
                <a:ea typeface="Open Sans"/>
                <a:cs typeface="Open Sans"/>
                <a:sym typeface="Open Sans"/>
              </a:defRPr>
            </a:lvl9pPr>
          </a:lstStyle>
          <a:p>
            <a:endParaRPr/>
          </a:p>
        </p:txBody>
      </p:sp>
      <p:sp>
        <p:nvSpPr>
          <p:cNvPr id="64" name="Shape 64"/>
          <p:cNvSpPr txBox="1">
            <a:spLocks noGrp="1"/>
          </p:cNvSpPr>
          <p:nvPr>
            <p:ph type="body" idx="1"/>
          </p:nvPr>
        </p:nvSpPr>
        <p:spPr>
          <a:xfrm rot="5400000">
            <a:off x="2874764" y="-1217413"/>
            <a:ext cx="3394472"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66" name="Shape 66"/>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67" name="Shape 67"/>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883667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rot="5400000">
            <a:off x="6012656" y="771525"/>
            <a:ext cx="3290888" cy="2057400"/>
          </a:xfrm>
          <a:prstGeom prst="rect">
            <a:avLst/>
          </a:prstGeom>
          <a:noFill/>
          <a:ln>
            <a:noFill/>
          </a:ln>
        </p:spPr>
        <p:txBody>
          <a:bodyPr lIns="91425" tIns="91425" rIns="91425" bIns="91425" anchor="ctr" anchorCtr="0"/>
          <a:lstStyle>
            <a:lvl1pPr algn="ctr" rtl="0">
              <a:spcBef>
                <a:spcPts val="0"/>
              </a:spcBef>
              <a:spcAft>
                <a:spcPts val="0"/>
              </a:spcAft>
              <a:defRPr sz="3200" b="1">
                <a:solidFill>
                  <a:srgbClr val="A6A6A6"/>
                </a:solidFill>
                <a:latin typeface="Open Sans"/>
                <a:ea typeface="Open Sans"/>
                <a:cs typeface="Open Sans"/>
                <a:sym typeface="Open Sans"/>
              </a:defRPr>
            </a:lvl1pPr>
            <a:lvl2pPr algn="ctr" rtl="0">
              <a:spcBef>
                <a:spcPts val="0"/>
              </a:spcBef>
              <a:spcAft>
                <a:spcPts val="0"/>
              </a:spcAft>
              <a:defRPr sz="3200" b="1">
                <a:solidFill>
                  <a:srgbClr val="A6A6A6"/>
                </a:solidFill>
                <a:latin typeface="Open Sans"/>
                <a:ea typeface="Open Sans"/>
                <a:cs typeface="Open Sans"/>
                <a:sym typeface="Open Sans"/>
              </a:defRPr>
            </a:lvl2pPr>
            <a:lvl3pPr algn="ctr" rtl="0">
              <a:spcBef>
                <a:spcPts val="0"/>
              </a:spcBef>
              <a:spcAft>
                <a:spcPts val="0"/>
              </a:spcAft>
              <a:defRPr sz="3200" b="1">
                <a:solidFill>
                  <a:srgbClr val="A6A6A6"/>
                </a:solidFill>
                <a:latin typeface="Open Sans"/>
                <a:ea typeface="Open Sans"/>
                <a:cs typeface="Open Sans"/>
                <a:sym typeface="Open Sans"/>
              </a:defRPr>
            </a:lvl3pPr>
            <a:lvl4pPr algn="ctr" rtl="0">
              <a:spcBef>
                <a:spcPts val="0"/>
              </a:spcBef>
              <a:spcAft>
                <a:spcPts val="0"/>
              </a:spcAft>
              <a:defRPr sz="3200" b="1">
                <a:solidFill>
                  <a:srgbClr val="A6A6A6"/>
                </a:solidFill>
                <a:latin typeface="Open Sans"/>
                <a:ea typeface="Open Sans"/>
                <a:cs typeface="Open Sans"/>
                <a:sym typeface="Open Sans"/>
              </a:defRPr>
            </a:lvl4pPr>
            <a:lvl5pPr algn="ctr" rtl="0">
              <a:spcBef>
                <a:spcPts val="0"/>
              </a:spcBef>
              <a:spcAft>
                <a:spcPts val="0"/>
              </a:spcAft>
              <a:defRPr sz="3200" b="1">
                <a:solidFill>
                  <a:srgbClr val="A6A6A6"/>
                </a:solidFill>
                <a:latin typeface="Open Sans"/>
                <a:ea typeface="Open Sans"/>
                <a:cs typeface="Open Sans"/>
                <a:sym typeface="Open Sans"/>
              </a:defRPr>
            </a:lvl5pPr>
            <a:lvl6pPr marL="457200" algn="ctr" rtl="0">
              <a:spcBef>
                <a:spcPts val="0"/>
              </a:spcBef>
              <a:spcAft>
                <a:spcPts val="0"/>
              </a:spcAft>
              <a:defRPr sz="3200" b="1">
                <a:solidFill>
                  <a:srgbClr val="A6A6A6"/>
                </a:solidFill>
                <a:latin typeface="Open Sans"/>
                <a:ea typeface="Open Sans"/>
                <a:cs typeface="Open Sans"/>
                <a:sym typeface="Open Sans"/>
              </a:defRPr>
            </a:lvl6pPr>
            <a:lvl7pPr marL="914400" algn="ctr" rtl="0">
              <a:spcBef>
                <a:spcPts val="0"/>
              </a:spcBef>
              <a:spcAft>
                <a:spcPts val="0"/>
              </a:spcAft>
              <a:defRPr sz="3200" b="1">
                <a:solidFill>
                  <a:srgbClr val="A6A6A6"/>
                </a:solidFill>
                <a:latin typeface="Open Sans"/>
                <a:ea typeface="Open Sans"/>
                <a:cs typeface="Open Sans"/>
                <a:sym typeface="Open Sans"/>
              </a:defRPr>
            </a:lvl7pPr>
            <a:lvl8pPr marL="1371600" algn="ctr" rtl="0">
              <a:spcBef>
                <a:spcPts val="0"/>
              </a:spcBef>
              <a:spcAft>
                <a:spcPts val="0"/>
              </a:spcAft>
              <a:defRPr sz="3200" b="1">
                <a:solidFill>
                  <a:srgbClr val="A6A6A6"/>
                </a:solidFill>
                <a:latin typeface="Open Sans"/>
                <a:ea typeface="Open Sans"/>
                <a:cs typeface="Open Sans"/>
                <a:sym typeface="Open Sans"/>
              </a:defRPr>
            </a:lvl8pPr>
            <a:lvl9pPr marL="1828800" algn="ctr" rtl="0">
              <a:spcBef>
                <a:spcPts val="0"/>
              </a:spcBef>
              <a:spcAft>
                <a:spcPts val="0"/>
              </a:spcAft>
              <a:defRPr sz="3200" b="1">
                <a:solidFill>
                  <a:srgbClr val="A6A6A6"/>
                </a:solidFill>
                <a:latin typeface="Open Sans"/>
                <a:ea typeface="Open Sans"/>
                <a:cs typeface="Open Sans"/>
                <a:sym typeface="Open Sans"/>
              </a:defRPr>
            </a:lvl9pPr>
          </a:lstStyle>
          <a:p>
            <a:endParaRPr/>
          </a:p>
        </p:txBody>
      </p:sp>
      <p:sp>
        <p:nvSpPr>
          <p:cNvPr id="70" name="Shape 70"/>
          <p:cNvSpPr txBox="1">
            <a:spLocks noGrp="1"/>
          </p:cNvSpPr>
          <p:nvPr>
            <p:ph type="body" idx="1"/>
          </p:nvPr>
        </p:nvSpPr>
        <p:spPr>
          <a:xfrm rot="5400000">
            <a:off x="1821657" y="-1209673"/>
            <a:ext cx="3290888"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2" y="4767263"/>
            <a:ext cx="2133599"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72" name="Shape 72"/>
          <p:cNvSpPr txBox="1">
            <a:spLocks noGrp="1"/>
          </p:cNvSpPr>
          <p:nvPr>
            <p:ph type="ftr" idx="11"/>
          </p:nvPr>
        </p:nvSpPr>
        <p:spPr>
          <a:xfrm>
            <a:off x="3124200" y="4767263"/>
            <a:ext cx="2895600" cy="274636"/>
          </a:xfrm>
          <a:prstGeom prst="rect">
            <a:avLst/>
          </a:prstGeom>
          <a:noFill/>
          <a:ln>
            <a:noFill/>
          </a:ln>
        </p:spPr>
        <p:txBody>
          <a:bodyPr lIns="91425" tIns="91425" rIns="91425" bIns="91425" anchor="t" anchorCtr="0"/>
          <a:lstStyle>
            <a:lvl1pPr marL="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73" name="Shape 73"/>
          <p:cNvSpPr txBox="1">
            <a:spLocks noGrp="1"/>
          </p:cNvSpPr>
          <p:nvPr>
            <p:ph type="sldNum" idx="12"/>
          </p:nvPr>
        </p:nvSpPr>
        <p:spPr>
          <a:xfrm>
            <a:off x="6553202" y="4767263"/>
            <a:ext cx="2133599" cy="274636"/>
          </a:xfrm>
          <a:prstGeom prst="rect">
            <a:avLst/>
          </a:prstGeom>
          <a:noFill/>
          <a:ln>
            <a:noFill/>
          </a:ln>
        </p:spPr>
        <p:txBody>
          <a:bodyPr lIns="91425" tIns="45700" rIns="91425" bIns="45700" anchor="t" anchorCtr="0">
            <a:noAutofit/>
          </a:bodyPr>
          <a:lstStyle/>
          <a:p>
            <a:pPr>
              <a:buSzPct val="25000"/>
            </a:pPr>
            <a:fld id="{00000000-1234-1234-1234-123412341234}" type="slidenum">
              <a:rPr lang="en-CA" kern="0">
                <a:solidFill>
                  <a:srgbClr val="000000"/>
                </a:solidFill>
                <a:latin typeface="Calibri"/>
                <a:ea typeface="Calibri"/>
                <a:cs typeface="Calibri"/>
                <a:sym typeface="Calibri"/>
                <a:rtl val="0"/>
              </a:rPr>
              <a:pPr>
                <a:buSzPct val="25000"/>
              </a:pPr>
              <a:t>‹N°›</a:t>
            </a:fld>
            <a:endParaRPr lang="en-CA"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429213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09904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26"/>
            <a:ext cx="7772400" cy="11017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101557889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111488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79640"/>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237788421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95288" y="127636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86288" y="127636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0801387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9001268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61049385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andeau_inverse_chart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59123" y="2376488"/>
            <a:ext cx="60848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logo_entier_detouré"/>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0825" y="195263"/>
            <a:ext cx="8080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2" name="Group 18"/>
          <p:cNvGrpSpPr>
            <a:grpSpLocks/>
          </p:cNvGrpSpPr>
          <p:nvPr userDrawn="1"/>
        </p:nvGrpSpPr>
        <p:grpSpPr bwMode="auto">
          <a:xfrm>
            <a:off x="8001010" y="4732338"/>
            <a:ext cx="1000125" cy="214312"/>
            <a:chOff x="5040" y="2925"/>
            <a:chExt cx="630" cy="135"/>
          </a:xfrm>
        </p:grpSpPr>
        <p:sp>
          <p:nvSpPr>
            <p:cNvPr id="13" name="Arrondir un rectangle avec un coin diagonal 12"/>
            <p:cNvSpPr/>
            <p:nvPr/>
          </p:nvSpPr>
          <p:spPr>
            <a:xfrm>
              <a:off x="5040" y="2925"/>
              <a:ext cx="180" cy="135"/>
            </a:xfrm>
            <a:prstGeom prst="round2DiagRect">
              <a:avLst>
                <a:gd name="adj1" fmla="val 50000"/>
                <a:gd name="adj2" fmla="val 0"/>
              </a:avLst>
            </a:prstGeom>
            <a:solidFill>
              <a:srgbClr val="A8A800"/>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4" name="Arrondir un rectangle avec un coin diagonal 13"/>
            <p:cNvSpPr/>
            <p:nvPr/>
          </p:nvSpPr>
          <p:spPr>
            <a:xfrm>
              <a:off x="5490" y="2925"/>
              <a:ext cx="180" cy="135"/>
            </a:xfrm>
            <a:prstGeom prst="round2DiagRect">
              <a:avLst>
                <a:gd name="adj1" fmla="val 50000"/>
                <a:gd name="adj2" fmla="val 0"/>
              </a:avLst>
            </a:prstGeom>
            <a:solidFill>
              <a:srgbClr val="F77A2D"/>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5" name="Arrondir un rectangle avec un coin diagonal 14"/>
            <p:cNvSpPr/>
            <p:nvPr/>
          </p:nvSpPr>
          <p:spPr>
            <a:xfrm>
              <a:off x="5265" y="2925"/>
              <a:ext cx="180" cy="135"/>
            </a:xfrm>
            <a:prstGeom prst="round2DiagRect">
              <a:avLst>
                <a:gd name="adj1" fmla="val 50000"/>
                <a:gd name="adj2" fmla="val 0"/>
              </a:avLst>
            </a:prstGeom>
            <a:solidFill>
              <a:srgbClr val="942028"/>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grpSp>
    </p:spTree>
    <p:extLst>
      <p:ext uri="{BB962C8B-B14F-4D97-AF65-F5344CB8AC3E}">
        <p14:creationId xmlns:p14="http://schemas.microsoft.com/office/powerpoint/2010/main" val="1286439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wipe dir="r"/>
  </p:transition>
  <p:timing>
    <p:tnLst>
      <p:par>
        <p:cTn id="1" dur="indefinite" restart="never" nodeType="tmRoot"/>
      </p:par>
    </p:tnLst>
  </p:timing>
  <p:txStyles>
    <p:titleStyle>
      <a:lvl1pPr algn="r" rtl="0" eaLnBrk="0" fontAlgn="base" hangingPunct="0">
        <a:spcBef>
          <a:spcPct val="0"/>
        </a:spcBef>
        <a:spcAft>
          <a:spcPct val="0"/>
        </a:spcAft>
        <a:defRPr sz="2400" b="1" kern="1200">
          <a:solidFill>
            <a:srgbClr val="CC3300"/>
          </a:solidFill>
          <a:latin typeface="+mj-lt"/>
          <a:ea typeface="+mj-ea"/>
          <a:cs typeface="+mj-cs"/>
        </a:defRPr>
      </a:lvl1pPr>
      <a:lvl2pPr algn="r" rtl="0" eaLnBrk="0" fontAlgn="base" hangingPunct="0">
        <a:spcBef>
          <a:spcPct val="0"/>
        </a:spcBef>
        <a:spcAft>
          <a:spcPct val="0"/>
        </a:spcAft>
        <a:defRPr sz="2400" b="1">
          <a:solidFill>
            <a:srgbClr val="CC3300"/>
          </a:solidFill>
          <a:latin typeface="Verdana" pitchFamily="34" charset="0"/>
        </a:defRPr>
      </a:lvl2pPr>
      <a:lvl3pPr algn="r" rtl="0" eaLnBrk="0" fontAlgn="base" hangingPunct="0">
        <a:spcBef>
          <a:spcPct val="0"/>
        </a:spcBef>
        <a:spcAft>
          <a:spcPct val="0"/>
        </a:spcAft>
        <a:defRPr sz="2400" b="1">
          <a:solidFill>
            <a:srgbClr val="CC3300"/>
          </a:solidFill>
          <a:latin typeface="Verdana" pitchFamily="34" charset="0"/>
        </a:defRPr>
      </a:lvl3pPr>
      <a:lvl4pPr algn="r" rtl="0" eaLnBrk="0" fontAlgn="base" hangingPunct="0">
        <a:spcBef>
          <a:spcPct val="0"/>
        </a:spcBef>
        <a:spcAft>
          <a:spcPct val="0"/>
        </a:spcAft>
        <a:defRPr sz="2400" b="1">
          <a:solidFill>
            <a:srgbClr val="CC3300"/>
          </a:solidFill>
          <a:latin typeface="Verdana" pitchFamily="34" charset="0"/>
        </a:defRPr>
      </a:lvl4pPr>
      <a:lvl5pPr algn="r" rtl="0" eaLnBrk="0" fontAlgn="base" hangingPunct="0">
        <a:spcBef>
          <a:spcPct val="0"/>
        </a:spcBef>
        <a:spcAft>
          <a:spcPct val="0"/>
        </a:spcAft>
        <a:defRPr sz="2400" b="1">
          <a:solidFill>
            <a:srgbClr val="CC3300"/>
          </a:solidFill>
          <a:latin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bandeau_couverture_char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92392" y="-92075"/>
            <a:ext cx="65881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descr="logo_nef_grand_forma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123831"/>
            <a:ext cx="9001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18"/>
          <p:cNvGrpSpPr>
            <a:grpSpLocks/>
          </p:cNvGrpSpPr>
          <p:nvPr userDrawn="1"/>
        </p:nvGrpSpPr>
        <p:grpSpPr bwMode="auto">
          <a:xfrm>
            <a:off x="8001012" y="4732338"/>
            <a:ext cx="1000125" cy="214312"/>
            <a:chOff x="5040" y="2925"/>
            <a:chExt cx="630" cy="135"/>
          </a:xfrm>
        </p:grpSpPr>
        <p:sp>
          <p:nvSpPr>
            <p:cNvPr id="13" name="Arrondir un rectangle avec un coin diagonal 12"/>
            <p:cNvSpPr/>
            <p:nvPr/>
          </p:nvSpPr>
          <p:spPr>
            <a:xfrm>
              <a:off x="5040" y="2925"/>
              <a:ext cx="180" cy="135"/>
            </a:xfrm>
            <a:prstGeom prst="round2DiagRect">
              <a:avLst>
                <a:gd name="adj1" fmla="val 50000"/>
                <a:gd name="adj2" fmla="val 0"/>
              </a:avLst>
            </a:prstGeom>
            <a:solidFill>
              <a:srgbClr val="A8A800"/>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14" name="Arrondir un rectangle avec un coin diagonal 13"/>
            <p:cNvSpPr/>
            <p:nvPr/>
          </p:nvSpPr>
          <p:spPr>
            <a:xfrm>
              <a:off x="5490" y="2925"/>
              <a:ext cx="180" cy="135"/>
            </a:xfrm>
            <a:prstGeom prst="round2DiagRect">
              <a:avLst>
                <a:gd name="adj1" fmla="val 50000"/>
                <a:gd name="adj2" fmla="val 0"/>
              </a:avLst>
            </a:prstGeom>
            <a:solidFill>
              <a:srgbClr val="F77A2D"/>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15" name="Arrondir un rectangle avec un coin diagonal 14"/>
            <p:cNvSpPr/>
            <p:nvPr/>
          </p:nvSpPr>
          <p:spPr>
            <a:xfrm>
              <a:off x="5265" y="2925"/>
              <a:ext cx="180" cy="135"/>
            </a:xfrm>
            <a:prstGeom prst="round2DiagRect">
              <a:avLst>
                <a:gd name="adj1" fmla="val 50000"/>
                <a:gd name="adj2" fmla="val 0"/>
              </a:avLst>
            </a:prstGeom>
            <a:solidFill>
              <a:srgbClr val="942028"/>
            </a:solidFill>
            <a:ln>
              <a:noFill/>
            </a:ln>
            <a:effectLst>
              <a:outerShdw blurRad="50800" dist="50800" dir="5400000" algn="ctr" rotWithShape="0">
                <a:srgbClr val="000000">
                  <a:alpha val="8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grpSp>
    </p:spTree>
    <p:extLst>
      <p:ext uri="{BB962C8B-B14F-4D97-AF65-F5344CB8AC3E}">
        <p14:creationId xmlns:p14="http://schemas.microsoft.com/office/powerpoint/2010/main" val="8471632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wipe dir="r"/>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06375"/>
            <a:ext cx="8229600" cy="857250"/>
          </a:xfrm>
          <a:prstGeom prst="rect">
            <a:avLst/>
          </a:prstGeom>
          <a:noFill/>
          <a:ln>
            <a:noFill/>
          </a:ln>
        </p:spPr>
        <p:txBody>
          <a:bodyPr lIns="91425" tIns="91425" rIns="91425" bIns="91425" anchor="ctr" anchorCtr="0"/>
          <a:lstStyle>
            <a:lvl1pPr marL="0" marR="0" indent="0" algn="ctr" rtl="0">
              <a:spcBef>
                <a:spcPts val="0"/>
              </a:spcBef>
              <a:spcAft>
                <a:spcPts val="0"/>
              </a:spcAft>
              <a:defRPr sz="3200" b="1" i="0" u="none" strike="noStrike" cap="none" baseline="0">
                <a:solidFill>
                  <a:srgbClr val="A6A6A6"/>
                </a:solidFill>
                <a:latin typeface="Open Sans"/>
                <a:ea typeface="Open Sans"/>
                <a:cs typeface="Open Sans"/>
                <a:sym typeface="Open Sans"/>
              </a:defRPr>
            </a:lvl1pPr>
            <a:lvl2pPr marL="0" marR="0" indent="0" algn="ctr" rtl="0">
              <a:spcBef>
                <a:spcPts val="0"/>
              </a:spcBef>
              <a:spcAft>
                <a:spcPts val="0"/>
              </a:spcAft>
              <a:defRPr sz="3200" b="1" i="0" u="none" strike="noStrike" cap="none" baseline="0">
                <a:solidFill>
                  <a:srgbClr val="A6A6A6"/>
                </a:solidFill>
                <a:latin typeface="Open Sans"/>
                <a:ea typeface="Open Sans"/>
                <a:cs typeface="Open Sans"/>
                <a:sym typeface="Open Sans"/>
              </a:defRPr>
            </a:lvl2pPr>
            <a:lvl3pPr marL="0" marR="0" indent="0" algn="ctr" rtl="0">
              <a:spcBef>
                <a:spcPts val="0"/>
              </a:spcBef>
              <a:spcAft>
                <a:spcPts val="0"/>
              </a:spcAft>
              <a:defRPr sz="3200" b="1" i="0" u="none" strike="noStrike" cap="none" baseline="0">
                <a:solidFill>
                  <a:srgbClr val="A6A6A6"/>
                </a:solidFill>
                <a:latin typeface="Open Sans"/>
                <a:ea typeface="Open Sans"/>
                <a:cs typeface="Open Sans"/>
                <a:sym typeface="Open Sans"/>
              </a:defRPr>
            </a:lvl3pPr>
            <a:lvl4pPr marL="0" marR="0" indent="0" algn="ctr" rtl="0">
              <a:spcBef>
                <a:spcPts val="0"/>
              </a:spcBef>
              <a:spcAft>
                <a:spcPts val="0"/>
              </a:spcAft>
              <a:defRPr sz="3200" b="1" i="0" u="none" strike="noStrike" cap="none" baseline="0">
                <a:solidFill>
                  <a:srgbClr val="A6A6A6"/>
                </a:solidFill>
                <a:latin typeface="Open Sans"/>
                <a:ea typeface="Open Sans"/>
                <a:cs typeface="Open Sans"/>
                <a:sym typeface="Open Sans"/>
              </a:defRPr>
            </a:lvl4pPr>
            <a:lvl5pPr marL="0" marR="0" indent="0" algn="ctr" rtl="0">
              <a:spcBef>
                <a:spcPts val="0"/>
              </a:spcBef>
              <a:spcAft>
                <a:spcPts val="0"/>
              </a:spcAft>
              <a:defRPr sz="3200" b="1" i="0" u="none" strike="noStrike" cap="none" baseline="0">
                <a:solidFill>
                  <a:srgbClr val="A6A6A6"/>
                </a:solidFill>
                <a:latin typeface="Open Sans"/>
                <a:ea typeface="Open Sans"/>
                <a:cs typeface="Open Sans"/>
                <a:sym typeface="Open Sans"/>
              </a:defRPr>
            </a:lvl5pPr>
            <a:lvl6pPr marL="457200" marR="0" indent="0" algn="ctr" rtl="0">
              <a:spcBef>
                <a:spcPts val="0"/>
              </a:spcBef>
              <a:spcAft>
                <a:spcPts val="0"/>
              </a:spcAft>
              <a:defRPr sz="3200" b="1" i="0" u="none" strike="noStrike" cap="none" baseline="0">
                <a:solidFill>
                  <a:srgbClr val="A6A6A6"/>
                </a:solidFill>
                <a:latin typeface="Open Sans"/>
                <a:ea typeface="Open Sans"/>
                <a:cs typeface="Open Sans"/>
                <a:sym typeface="Open Sans"/>
              </a:defRPr>
            </a:lvl6pPr>
            <a:lvl7pPr marL="914400" marR="0" indent="0" algn="ctr" rtl="0">
              <a:spcBef>
                <a:spcPts val="0"/>
              </a:spcBef>
              <a:spcAft>
                <a:spcPts val="0"/>
              </a:spcAft>
              <a:defRPr sz="3200" b="1" i="0" u="none" strike="noStrike" cap="none" baseline="0">
                <a:solidFill>
                  <a:srgbClr val="A6A6A6"/>
                </a:solidFill>
                <a:latin typeface="Open Sans"/>
                <a:ea typeface="Open Sans"/>
                <a:cs typeface="Open Sans"/>
                <a:sym typeface="Open Sans"/>
              </a:defRPr>
            </a:lvl7pPr>
            <a:lvl8pPr marL="1371600" marR="0" indent="0" algn="ctr" rtl="0">
              <a:spcBef>
                <a:spcPts val="0"/>
              </a:spcBef>
              <a:spcAft>
                <a:spcPts val="0"/>
              </a:spcAft>
              <a:defRPr sz="3200" b="1" i="0" u="none" strike="noStrike" cap="none" baseline="0">
                <a:solidFill>
                  <a:srgbClr val="A6A6A6"/>
                </a:solidFill>
                <a:latin typeface="Open Sans"/>
                <a:ea typeface="Open Sans"/>
                <a:cs typeface="Open Sans"/>
                <a:sym typeface="Open Sans"/>
              </a:defRPr>
            </a:lvl8pPr>
            <a:lvl9pPr marL="1828800" marR="0" indent="0" algn="ctr" rtl="0">
              <a:spcBef>
                <a:spcPts val="0"/>
              </a:spcBef>
              <a:spcAft>
                <a:spcPts val="0"/>
              </a:spcAft>
              <a:defRPr sz="3200" b="1" i="0" u="none" strike="noStrike" cap="none" baseline="0">
                <a:solidFill>
                  <a:srgbClr val="A6A6A6"/>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597874387"/>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24.jp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24.jp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24.jpg"/><Relationship Id="rId4" Type="http://schemas.openxmlformats.org/officeDocument/2006/relationships/hyperlink" Target="https://twitter.com/lanef_"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Espace réservé du titre 1"/>
          <p:cNvSpPr>
            <a:spLocks noGrp="1"/>
          </p:cNvSpPr>
          <p:nvPr>
            <p:ph type="title" idx="4294967295"/>
          </p:nvPr>
        </p:nvSpPr>
        <p:spPr bwMode="auto">
          <a:xfrm>
            <a:off x="3276602" y="2571751"/>
            <a:ext cx="5616575" cy="504825"/>
          </a:xfrm>
          <a:prstGeom prst="rect">
            <a:avLst/>
          </a:prstGeom>
          <a:ln>
            <a:miter lim="800000"/>
            <a:headEnd/>
            <a:tailEnd/>
          </a:ln>
        </p:spPr>
        <p:txBody>
          <a:bodyPr anchor="ctr"/>
          <a:lstStyle/>
          <a:p>
            <a:pPr>
              <a:defRPr/>
            </a:pPr>
            <a:r>
              <a:rPr lang="fr-FR" sz="2700" dirty="0" smtClean="0">
                <a:solidFill>
                  <a:schemeClr val="bg1"/>
                </a:solidFill>
                <a:effectLst>
                  <a:outerShdw blurRad="38100" dist="38100" dir="2700000" algn="tl">
                    <a:srgbClr val="C0C0C0"/>
                  </a:outerShdw>
                </a:effectLst>
                <a:latin typeface="Calibri" pitchFamily="34" charset="0"/>
              </a:rPr>
              <a:t>La finance participative, </a:t>
            </a:r>
            <a:br>
              <a:rPr lang="fr-FR" sz="2700" dirty="0" smtClean="0">
                <a:solidFill>
                  <a:schemeClr val="bg1"/>
                </a:solidFill>
                <a:effectLst>
                  <a:outerShdw blurRad="38100" dist="38100" dir="2700000" algn="tl">
                    <a:srgbClr val="C0C0C0"/>
                  </a:outerShdw>
                </a:effectLst>
                <a:latin typeface="Calibri" pitchFamily="34" charset="0"/>
              </a:rPr>
            </a:br>
            <a:r>
              <a:rPr lang="fr-FR" sz="2700" dirty="0" smtClean="0">
                <a:solidFill>
                  <a:schemeClr val="bg1"/>
                </a:solidFill>
                <a:effectLst>
                  <a:outerShdw blurRad="38100" dist="38100" dir="2700000" algn="tl">
                    <a:srgbClr val="C0C0C0"/>
                  </a:outerShdw>
                </a:effectLst>
                <a:latin typeface="Calibri" pitchFamily="34" charset="0"/>
              </a:rPr>
              <a:t>un nouvel outil de financement ?</a:t>
            </a:r>
            <a:endParaRPr lang="fr-FR" dirty="0" smtClean="0">
              <a:solidFill>
                <a:schemeClr val="bg1"/>
              </a:solidFill>
              <a:effectLst>
                <a:outerShdw blurRad="38100" dist="38100" dir="2700000" algn="tl">
                  <a:srgbClr val="C0C0C0"/>
                </a:outerShdw>
              </a:effectLst>
            </a:endParaRPr>
          </a:p>
        </p:txBody>
      </p:sp>
      <p:sp>
        <p:nvSpPr>
          <p:cNvPr id="34819" name="Rectangle 12"/>
          <p:cNvSpPr>
            <a:spLocks noChangeArrowheads="1"/>
          </p:cNvSpPr>
          <p:nvPr/>
        </p:nvSpPr>
        <p:spPr bwMode="auto">
          <a:xfrm>
            <a:off x="6" y="18393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pPr>
            <a:endParaRPr lang="fr-FR" altLang="fr-FR" sz="1800">
              <a:solidFill>
                <a:prstClr val="black"/>
              </a:solidFill>
            </a:endParaRPr>
          </a:p>
        </p:txBody>
      </p:sp>
      <p:sp>
        <p:nvSpPr>
          <p:cNvPr id="34820" name="Rectangle 3"/>
          <p:cNvSpPr>
            <a:spLocks noChangeArrowheads="1"/>
          </p:cNvSpPr>
          <p:nvPr/>
        </p:nvSpPr>
        <p:spPr bwMode="auto">
          <a:xfrm>
            <a:off x="3708407" y="3435350"/>
            <a:ext cx="622776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3900" indent="-7239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lnSpc>
                <a:spcPct val="80000"/>
              </a:lnSpc>
              <a:spcBef>
                <a:spcPct val="0"/>
              </a:spcBef>
              <a:spcAft>
                <a:spcPct val="0"/>
              </a:spcAft>
            </a:pPr>
            <a:r>
              <a:rPr lang="fr-FR" altLang="fr-FR" b="1">
                <a:solidFill>
                  <a:srgbClr val="0070C0"/>
                </a:solidFill>
                <a:latin typeface="Calibri" pitchFamily="34" charset="0"/>
                <a:cs typeface="Times New Roman" pitchFamily="18" charset="0"/>
              </a:rPr>
              <a:t>Victor Grange, Chargé de crédit et de développement de projet à la Nef</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67669"/>
            <a:ext cx="1642292" cy="163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434818"/>
      </p:ext>
    </p:extLst>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itre 1"/>
          <p:cNvSpPr>
            <a:spLocks/>
          </p:cNvSpPr>
          <p:nvPr/>
        </p:nvSpPr>
        <p:spPr bwMode="auto">
          <a:xfrm>
            <a:off x="4752978" y="123827"/>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 solidaire</a:t>
            </a:r>
          </a:p>
        </p:txBody>
      </p:sp>
      <p:sp>
        <p:nvSpPr>
          <p:cNvPr id="41987"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41988"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a:solidFill>
                  <a:srgbClr val="99CCFF"/>
                </a:solidFill>
                <a:latin typeface="Calibri" pitchFamily="34" charset="0"/>
              </a:rPr>
              <a:t>Dispositifs de financement intermédiés </a:t>
            </a: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34823" name="Text Box 8"/>
          <p:cNvSpPr txBox="1">
            <a:spLocks noChangeArrowheads="1"/>
          </p:cNvSpPr>
          <p:nvPr/>
        </p:nvSpPr>
        <p:spPr bwMode="auto">
          <a:xfrm>
            <a:off x="2627313" y="1131889"/>
            <a:ext cx="6446840"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pPr>
            <a:r>
              <a:rPr lang="fr-FR" altLang="fr-FR" sz="1300" b="1" dirty="0">
                <a:solidFill>
                  <a:srgbClr val="0070C0"/>
                </a:solidFill>
                <a:latin typeface="Verdana" pitchFamily="34" charset="0"/>
              </a:rPr>
              <a:t>Micro crédit</a:t>
            </a:r>
          </a:p>
          <a:p>
            <a:pPr eaLnBrk="1" fontAlgn="base" hangingPunct="1">
              <a:spcBef>
                <a:spcPct val="0"/>
              </a:spcBef>
              <a:spcAft>
                <a:spcPct val="0"/>
              </a:spcAft>
            </a:pPr>
            <a:r>
              <a:rPr lang="fr-FR" altLang="fr-FR" sz="1300" dirty="0">
                <a:solidFill>
                  <a:srgbClr val="0070C0"/>
                </a:solidFill>
                <a:latin typeface="Verdana" pitchFamily="34" charset="0"/>
              </a:rPr>
              <a:t>L’ADIE </a:t>
            </a:r>
          </a:p>
          <a:p>
            <a:pPr eaLnBrk="1" fontAlgn="base" hangingPunct="1">
              <a:spcBef>
                <a:spcPct val="0"/>
              </a:spcBef>
              <a:spcAft>
                <a:spcPct val="0"/>
              </a:spcAft>
            </a:pPr>
            <a:r>
              <a:rPr lang="fr-FR" altLang="fr-FR" sz="1300" dirty="0">
                <a:solidFill>
                  <a:srgbClr val="0070C0"/>
                </a:solidFill>
                <a:latin typeface="Verdana" pitchFamily="34" charset="0"/>
              </a:rPr>
              <a:t>Insertion par l’accès au crédit, pas de lien direct épargnant-emprunteur</a:t>
            </a:r>
          </a:p>
          <a:p>
            <a:pPr eaLnBrk="1" fontAlgn="base" hangingPunct="1">
              <a:spcBef>
                <a:spcPct val="0"/>
              </a:spcBef>
              <a:spcAft>
                <a:spcPct val="0"/>
              </a:spcAft>
            </a:pPr>
            <a:endParaRPr lang="fr-FR" altLang="fr-FR" sz="1300" dirty="0">
              <a:solidFill>
                <a:srgbClr val="0070C0"/>
              </a:solidFill>
              <a:latin typeface="Verdana" pitchFamily="34" charset="0"/>
            </a:endParaRPr>
          </a:p>
          <a:p>
            <a:pPr eaLnBrk="1" fontAlgn="base" hangingPunct="1">
              <a:spcBef>
                <a:spcPct val="0"/>
              </a:spcBef>
              <a:spcAft>
                <a:spcPct val="0"/>
              </a:spcAft>
            </a:pPr>
            <a:r>
              <a:rPr lang="fr-FR" altLang="fr-FR" sz="1300" b="1" dirty="0">
                <a:solidFill>
                  <a:srgbClr val="0070C0"/>
                </a:solidFill>
                <a:latin typeface="Verdana" pitchFamily="34" charset="0"/>
              </a:rPr>
              <a:t>Capital Risque</a:t>
            </a:r>
          </a:p>
          <a:p>
            <a:pPr eaLnBrk="1" fontAlgn="base" hangingPunct="1">
              <a:spcBef>
                <a:spcPct val="0"/>
              </a:spcBef>
              <a:spcAft>
                <a:spcPct val="0"/>
              </a:spcAft>
            </a:pPr>
            <a:r>
              <a:rPr lang="fr-FR" altLang="fr-FR" sz="1300" u="sng" dirty="0">
                <a:solidFill>
                  <a:srgbClr val="0070C0"/>
                </a:solidFill>
                <a:latin typeface="Verdana" pitchFamily="34" charset="0"/>
              </a:rPr>
              <a:t>Les Clubs Cigales  </a:t>
            </a:r>
          </a:p>
          <a:p>
            <a:pPr eaLnBrk="1" fontAlgn="base" hangingPunct="1">
              <a:spcBef>
                <a:spcPct val="0"/>
              </a:spcBef>
              <a:spcAft>
                <a:spcPct val="0"/>
              </a:spcAft>
            </a:pPr>
            <a:r>
              <a:rPr lang="fr-FR" altLang="fr-FR" sz="1300" dirty="0">
                <a:solidFill>
                  <a:srgbClr val="0070C0"/>
                </a:solidFill>
                <a:latin typeface="Verdana" pitchFamily="34" charset="0"/>
              </a:rPr>
              <a:t>Fonctionnement proche qui peut être complémentaire (intervention en Capital)</a:t>
            </a:r>
          </a:p>
          <a:p>
            <a:pPr eaLnBrk="1" fontAlgn="base" hangingPunct="1">
              <a:spcBef>
                <a:spcPct val="0"/>
              </a:spcBef>
              <a:spcAft>
                <a:spcPct val="0"/>
              </a:spcAft>
            </a:pPr>
            <a:r>
              <a:rPr lang="fr-FR" altLang="fr-FR" sz="1300" u="sng" dirty="0">
                <a:solidFill>
                  <a:srgbClr val="0070C0"/>
                </a:solidFill>
                <a:latin typeface="Verdana" pitchFamily="34" charset="0"/>
              </a:rPr>
              <a:t>Garrigue</a:t>
            </a:r>
          </a:p>
          <a:p>
            <a:pPr eaLnBrk="1" fontAlgn="base" hangingPunct="1">
              <a:spcBef>
                <a:spcPct val="0"/>
              </a:spcBef>
              <a:spcAft>
                <a:spcPct val="0"/>
              </a:spcAft>
            </a:pPr>
            <a:r>
              <a:rPr lang="fr-FR" altLang="fr-FR" sz="1300" dirty="0">
                <a:solidFill>
                  <a:srgbClr val="0070C0"/>
                </a:solidFill>
                <a:latin typeface="Verdana" pitchFamily="34" charset="0"/>
              </a:rPr>
              <a:t>Fonctionnement proche qui peut être complémentaire (intervention en Capital)</a:t>
            </a:r>
          </a:p>
          <a:p>
            <a:pPr eaLnBrk="1" fontAlgn="base" hangingPunct="1">
              <a:spcBef>
                <a:spcPct val="0"/>
              </a:spcBef>
              <a:spcAft>
                <a:spcPct val="0"/>
              </a:spcAft>
            </a:pPr>
            <a:endParaRPr lang="fr-FR" altLang="fr-FR" sz="1300" dirty="0">
              <a:solidFill>
                <a:srgbClr val="0070C0"/>
              </a:solidFill>
              <a:latin typeface="Verdana" pitchFamily="34" charset="0"/>
            </a:endParaRPr>
          </a:p>
          <a:p>
            <a:pPr eaLnBrk="1" fontAlgn="base" hangingPunct="1">
              <a:spcBef>
                <a:spcPct val="0"/>
              </a:spcBef>
              <a:spcAft>
                <a:spcPct val="0"/>
              </a:spcAft>
            </a:pPr>
            <a:r>
              <a:rPr lang="fr-FR" altLang="fr-FR" sz="1300" b="1" dirty="0">
                <a:solidFill>
                  <a:srgbClr val="0070C0"/>
                </a:solidFill>
                <a:latin typeface="Verdana" pitchFamily="34" charset="0"/>
              </a:rPr>
              <a:t>Organismes d’accompagnement des porteurs de projets, financement, </a:t>
            </a:r>
            <a:r>
              <a:rPr lang="fr-FR" altLang="fr-FR" sz="1300" b="1" dirty="0" smtClean="0">
                <a:solidFill>
                  <a:srgbClr val="0070C0"/>
                </a:solidFill>
                <a:latin typeface="Verdana" pitchFamily="34" charset="0"/>
              </a:rPr>
              <a:t>garantie…En lien avec des plateformes participative</a:t>
            </a:r>
            <a:endParaRPr lang="fr-FR" altLang="fr-FR" sz="1300" b="1" dirty="0">
              <a:solidFill>
                <a:srgbClr val="0070C0"/>
              </a:solidFill>
              <a:latin typeface="Verdana" pitchFamily="34" charset="0"/>
            </a:endParaRPr>
          </a:p>
          <a:p>
            <a:pPr eaLnBrk="1" fontAlgn="base" hangingPunct="1">
              <a:spcBef>
                <a:spcPct val="0"/>
              </a:spcBef>
              <a:spcAft>
                <a:spcPct val="0"/>
              </a:spcAft>
            </a:pPr>
            <a:r>
              <a:rPr lang="fr-FR" altLang="fr-FR" sz="1300" dirty="0">
                <a:solidFill>
                  <a:srgbClr val="0070C0"/>
                </a:solidFill>
                <a:latin typeface="Verdana" pitchFamily="34" charset="0"/>
              </a:rPr>
              <a:t>France Active</a:t>
            </a:r>
          </a:p>
          <a:p>
            <a:pPr eaLnBrk="1" fontAlgn="base" hangingPunct="1">
              <a:spcBef>
                <a:spcPct val="0"/>
              </a:spcBef>
              <a:spcAft>
                <a:spcPct val="0"/>
              </a:spcAft>
            </a:pPr>
            <a:r>
              <a:rPr lang="fr-FR" altLang="fr-FR" sz="1300" dirty="0">
                <a:solidFill>
                  <a:srgbClr val="0070C0"/>
                </a:solidFill>
                <a:latin typeface="Verdana" pitchFamily="34" charset="0"/>
              </a:rPr>
              <a:t>Initiative France</a:t>
            </a:r>
          </a:p>
          <a:p>
            <a:pPr eaLnBrk="1" fontAlgn="base" hangingPunct="1">
              <a:spcBef>
                <a:spcPct val="0"/>
              </a:spcBef>
              <a:spcAft>
                <a:spcPct val="0"/>
              </a:spcAft>
            </a:pPr>
            <a:endParaRPr lang="fr-FR" altLang="fr-FR" sz="1300" dirty="0">
              <a:solidFill>
                <a:srgbClr val="0070C0"/>
              </a:solidFill>
              <a:latin typeface="Verdana" pitchFamily="34" charset="0"/>
            </a:endParaRPr>
          </a:p>
          <a:p>
            <a:pPr eaLnBrk="1" fontAlgn="base" hangingPunct="1">
              <a:spcBef>
                <a:spcPct val="0"/>
              </a:spcBef>
              <a:spcAft>
                <a:spcPct val="0"/>
              </a:spcAft>
            </a:pPr>
            <a:r>
              <a:rPr lang="fr-FR" altLang="fr-FR" sz="1300" b="1" dirty="0">
                <a:solidFill>
                  <a:srgbClr val="0070C0"/>
                </a:solidFill>
                <a:latin typeface="Verdana" pitchFamily="34" charset="0"/>
              </a:rPr>
              <a:t>Accompagnement des porteurs de projets.</a:t>
            </a:r>
          </a:p>
          <a:p>
            <a:pPr eaLnBrk="1" fontAlgn="base" hangingPunct="1">
              <a:spcBef>
                <a:spcPct val="0"/>
              </a:spcBef>
              <a:spcAft>
                <a:spcPct val="0"/>
              </a:spcAft>
            </a:pPr>
            <a:r>
              <a:rPr lang="fr-FR" altLang="fr-FR" sz="1300" dirty="0">
                <a:solidFill>
                  <a:srgbClr val="0070C0"/>
                </a:solidFill>
                <a:latin typeface="Verdana" pitchFamily="34" charset="0"/>
              </a:rPr>
              <a:t>Réseau des Boutiques de Gestion</a:t>
            </a:r>
          </a:p>
        </p:txBody>
      </p:sp>
      <p:pic>
        <p:nvPicPr>
          <p:cNvPr id="419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 y="409577"/>
            <a:ext cx="2517775"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87609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Effect transition="in" filter="fade">
                                      <p:cBhvr>
                                        <p:cTn id="7" dur="500"/>
                                        <p:tgtEl>
                                          <p:spTgt spid="348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823">
                                            <p:txEl>
                                              <p:pRg st="1" end="1"/>
                                            </p:txEl>
                                          </p:spTgt>
                                        </p:tgtEl>
                                        <p:attrNameLst>
                                          <p:attrName>style.visibility</p:attrName>
                                        </p:attrNameLst>
                                      </p:cBhvr>
                                      <p:to>
                                        <p:strVal val="visible"/>
                                      </p:to>
                                    </p:set>
                                    <p:animEffect transition="in" filter="fade">
                                      <p:cBhvr>
                                        <p:cTn id="10" dur="500"/>
                                        <p:tgtEl>
                                          <p:spTgt spid="348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823">
                                            <p:txEl>
                                              <p:pRg st="2" end="2"/>
                                            </p:txEl>
                                          </p:spTgt>
                                        </p:tgtEl>
                                        <p:attrNameLst>
                                          <p:attrName>style.visibility</p:attrName>
                                        </p:attrNameLst>
                                      </p:cBhvr>
                                      <p:to>
                                        <p:strVal val="visible"/>
                                      </p:to>
                                    </p:set>
                                    <p:animEffect transition="in" filter="fade">
                                      <p:cBhvr>
                                        <p:cTn id="13" dur="500"/>
                                        <p:tgtEl>
                                          <p:spTgt spid="3482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4823">
                                            <p:txEl>
                                              <p:pRg st="4" end="4"/>
                                            </p:txEl>
                                          </p:spTgt>
                                        </p:tgtEl>
                                        <p:attrNameLst>
                                          <p:attrName>style.visibility</p:attrName>
                                        </p:attrNameLst>
                                      </p:cBhvr>
                                      <p:to>
                                        <p:strVal val="visible"/>
                                      </p:to>
                                    </p:set>
                                    <p:animEffect transition="in" filter="fade">
                                      <p:cBhvr>
                                        <p:cTn id="18" dur="500"/>
                                        <p:tgtEl>
                                          <p:spTgt spid="3482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4823">
                                            <p:txEl>
                                              <p:pRg st="5" end="5"/>
                                            </p:txEl>
                                          </p:spTgt>
                                        </p:tgtEl>
                                        <p:attrNameLst>
                                          <p:attrName>style.visibility</p:attrName>
                                        </p:attrNameLst>
                                      </p:cBhvr>
                                      <p:to>
                                        <p:strVal val="visible"/>
                                      </p:to>
                                    </p:set>
                                    <p:animEffect transition="in" filter="fade">
                                      <p:cBhvr>
                                        <p:cTn id="21" dur="500"/>
                                        <p:tgtEl>
                                          <p:spTgt spid="3482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4823">
                                            <p:txEl>
                                              <p:pRg st="6" end="6"/>
                                            </p:txEl>
                                          </p:spTgt>
                                        </p:tgtEl>
                                        <p:attrNameLst>
                                          <p:attrName>style.visibility</p:attrName>
                                        </p:attrNameLst>
                                      </p:cBhvr>
                                      <p:to>
                                        <p:strVal val="visible"/>
                                      </p:to>
                                    </p:set>
                                    <p:animEffect transition="in" filter="fade">
                                      <p:cBhvr>
                                        <p:cTn id="24" dur="500"/>
                                        <p:tgtEl>
                                          <p:spTgt spid="3482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4823">
                                            <p:txEl>
                                              <p:pRg st="7" end="7"/>
                                            </p:txEl>
                                          </p:spTgt>
                                        </p:tgtEl>
                                        <p:attrNameLst>
                                          <p:attrName>style.visibility</p:attrName>
                                        </p:attrNameLst>
                                      </p:cBhvr>
                                      <p:to>
                                        <p:strVal val="visible"/>
                                      </p:to>
                                    </p:set>
                                    <p:animEffect transition="in" filter="fade">
                                      <p:cBhvr>
                                        <p:cTn id="27" dur="500"/>
                                        <p:tgtEl>
                                          <p:spTgt spid="3482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4823">
                                            <p:txEl>
                                              <p:pRg st="8" end="8"/>
                                            </p:txEl>
                                          </p:spTgt>
                                        </p:tgtEl>
                                        <p:attrNameLst>
                                          <p:attrName>style.visibility</p:attrName>
                                        </p:attrNameLst>
                                      </p:cBhvr>
                                      <p:to>
                                        <p:strVal val="visible"/>
                                      </p:to>
                                    </p:set>
                                    <p:animEffect transition="in" filter="fade">
                                      <p:cBhvr>
                                        <p:cTn id="30" dur="500"/>
                                        <p:tgtEl>
                                          <p:spTgt spid="34823">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4823">
                                            <p:txEl>
                                              <p:pRg st="10" end="10"/>
                                            </p:txEl>
                                          </p:spTgt>
                                        </p:tgtEl>
                                        <p:attrNameLst>
                                          <p:attrName>style.visibility</p:attrName>
                                        </p:attrNameLst>
                                      </p:cBhvr>
                                      <p:to>
                                        <p:strVal val="visible"/>
                                      </p:to>
                                    </p:set>
                                    <p:animEffect transition="in" filter="fade">
                                      <p:cBhvr>
                                        <p:cTn id="35" dur="500"/>
                                        <p:tgtEl>
                                          <p:spTgt spid="3482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4823">
                                            <p:txEl>
                                              <p:pRg st="11" end="11"/>
                                            </p:txEl>
                                          </p:spTgt>
                                        </p:tgtEl>
                                        <p:attrNameLst>
                                          <p:attrName>style.visibility</p:attrName>
                                        </p:attrNameLst>
                                      </p:cBhvr>
                                      <p:to>
                                        <p:strVal val="visible"/>
                                      </p:to>
                                    </p:set>
                                    <p:animEffect transition="in" filter="fade">
                                      <p:cBhvr>
                                        <p:cTn id="38" dur="500"/>
                                        <p:tgtEl>
                                          <p:spTgt spid="3482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4823">
                                            <p:txEl>
                                              <p:pRg st="12" end="12"/>
                                            </p:txEl>
                                          </p:spTgt>
                                        </p:tgtEl>
                                        <p:attrNameLst>
                                          <p:attrName>style.visibility</p:attrName>
                                        </p:attrNameLst>
                                      </p:cBhvr>
                                      <p:to>
                                        <p:strVal val="visible"/>
                                      </p:to>
                                    </p:set>
                                    <p:animEffect transition="in" filter="fade">
                                      <p:cBhvr>
                                        <p:cTn id="41" dur="500"/>
                                        <p:tgtEl>
                                          <p:spTgt spid="34823">
                                            <p:txEl>
                                              <p:pRg st="12" end="1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4823">
                                            <p:txEl>
                                              <p:pRg st="14" end="14"/>
                                            </p:txEl>
                                          </p:spTgt>
                                        </p:tgtEl>
                                        <p:attrNameLst>
                                          <p:attrName>style.visibility</p:attrName>
                                        </p:attrNameLst>
                                      </p:cBhvr>
                                      <p:to>
                                        <p:strVal val="visible"/>
                                      </p:to>
                                    </p:set>
                                    <p:animEffect transition="in" filter="fade">
                                      <p:cBhvr>
                                        <p:cTn id="46" dur="500"/>
                                        <p:tgtEl>
                                          <p:spTgt spid="34823">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4823">
                                            <p:txEl>
                                              <p:pRg st="15" end="15"/>
                                            </p:txEl>
                                          </p:spTgt>
                                        </p:tgtEl>
                                        <p:attrNameLst>
                                          <p:attrName>style.visibility</p:attrName>
                                        </p:attrNameLst>
                                      </p:cBhvr>
                                      <p:to>
                                        <p:strVal val="visible"/>
                                      </p:to>
                                    </p:set>
                                    <p:animEffect transition="in" filter="fade">
                                      <p:cBhvr>
                                        <p:cTn id="49" dur="500"/>
                                        <p:tgtEl>
                                          <p:spTgt spid="3482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itre 1"/>
          <p:cNvSpPr>
            <a:spLocks/>
          </p:cNvSpPr>
          <p:nvPr/>
        </p:nvSpPr>
        <p:spPr bwMode="auto">
          <a:xfrm>
            <a:off x="4752978" y="123827"/>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 participative</a:t>
            </a:r>
          </a:p>
        </p:txBody>
      </p:sp>
      <p:sp>
        <p:nvSpPr>
          <p:cNvPr id="43011"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43012"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a:solidFill>
                  <a:srgbClr val="99CCFF"/>
                </a:solidFill>
                <a:latin typeface="Calibri" pitchFamily="34" charset="0"/>
              </a:rPr>
              <a:t>Les questions que ça soulève</a:t>
            </a: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33799" name="Text Box 8"/>
          <p:cNvSpPr txBox="1">
            <a:spLocks noChangeArrowheads="1"/>
          </p:cNvSpPr>
          <p:nvPr/>
        </p:nvSpPr>
        <p:spPr bwMode="auto">
          <a:xfrm>
            <a:off x="395300" y="1131893"/>
            <a:ext cx="849788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r>
              <a:rPr lang="fr-FR" altLang="fr-FR" sz="1300" dirty="0" smtClean="0">
                <a:solidFill>
                  <a:srgbClr val="0070C0"/>
                </a:solidFill>
                <a:latin typeface="Verdana" pitchFamily="34" charset="0"/>
              </a:rPr>
              <a:t>Jérémy </a:t>
            </a:r>
            <a:r>
              <a:rPr lang="fr-FR" altLang="fr-FR" sz="1300" dirty="0" err="1" smtClean="0">
                <a:solidFill>
                  <a:srgbClr val="0070C0"/>
                </a:solidFill>
                <a:latin typeface="Verdana" pitchFamily="34" charset="0"/>
              </a:rPr>
              <a:t>Rifkin</a:t>
            </a:r>
            <a:r>
              <a:rPr lang="fr-FR" altLang="fr-FR" sz="1300" dirty="0" smtClean="0">
                <a:solidFill>
                  <a:srgbClr val="0070C0"/>
                </a:solidFill>
                <a:latin typeface="Verdana" pitchFamily="34" charset="0"/>
              </a:rPr>
              <a:t> dit que l’économie collaborative sera l’économie de demain</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marL="285750" indent="-285750" eaLnBrk="1" fontAlgn="base" hangingPunct="1">
              <a:spcBef>
                <a:spcPct val="0"/>
              </a:spcBef>
              <a:spcAft>
                <a:spcPct val="0"/>
              </a:spcAft>
              <a:buFont typeface="Arial" panose="020B0604020202020204" pitchFamily="34" charset="0"/>
              <a:buChar char="•"/>
              <a:defRPr/>
            </a:pPr>
            <a:r>
              <a:rPr lang="fr-FR" altLang="fr-FR" sz="1300" dirty="0" smtClean="0">
                <a:solidFill>
                  <a:srgbClr val="0070C0"/>
                </a:solidFill>
                <a:latin typeface="Verdana" pitchFamily="34" charset="0"/>
              </a:rPr>
              <a:t>Dans l’économie de demain, la finance participative remplacera t-elle les banques ? </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r>
              <a:rPr lang="fr-FR" altLang="fr-FR" sz="1300" b="1" dirty="0" smtClean="0">
                <a:solidFill>
                  <a:srgbClr val="0070C0"/>
                </a:solidFill>
                <a:latin typeface="Verdana" pitchFamily="34" charset="0"/>
              </a:rPr>
              <a:t>Peut être</a:t>
            </a:r>
            <a:r>
              <a:rPr lang="fr-FR" altLang="fr-FR" sz="1300" dirty="0" smtClean="0">
                <a:solidFill>
                  <a:srgbClr val="0070C0"/>
                </a:solidFill>
                <a:latin typeface="Verdana" pitchFamily="34" charset="0"/>
              </a:rPr>
              <a:t>: car les porteurs de projet peuvent bénéficier de sommes considérables</a:t>
            </a:r>
            <a:r>
              <a:rPr lang="fr-FR" altLang="fr-FR" sz="1300" dirty="0">
                <a:solidFill>
                  <a:srgbClr val="0070C0"/>
                </a:solidFill>
                <a:latin typeface="Verdana" pitchFamily="34" charset="0"/>
              </a:rPr>
              <a:t> </a:t>
            </a:r>
            <a:r>
              <a:rPr lang="fr-FR" altLang="fr-FR" sz="1300" dirty="0" smtClean="0">
                <a:solidFill>
                  <a:srgbClr val="0070C0"/>
                </a:solidFill>
                <a:latin typeface="Verdana" pitchFamily="34" charset="0"/>
              </a:rPr>
              <a:t>simplement en présentant un projet sur internet. </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r>
              <a:rPr lang="fr-FR" altLang="fr-FR" sz="1300" b="1" dirty="0" smtClean="0">
                <a:solidFill>
                  <a:srgbClr val="0070C0"/>
                </a:solidFill>
                <a:latin typeface="Verdana" pitchFamily="34" charset="0"/>
              </a:rPr>
              <a:t>Mais</a:t>
            </a:r>
            <a:r>
              <a:rPr lang="fr-FR" altLang="fr-FR" sz="1300" dirty="0" smtClean="0">
                <a:solidFill>
                  <a:srgbClr val="0070C0"/>
                </a:solidFill>
                <a:latin typeface="Verdana" pitchFamily="34" charset="0"/>
              </a:rPr>
              <a:t>: L’expertise des banques permet de financer des projets économiquement viables. Le rôle de la banque n’est il pas de mutualiser le risque et la collecte d’épargne ? </a:t>
            </a:r>
          </a:p>
          <a:p>
            <a:pPr eaLnBrk="1" fontAlgn="base" hangingPunct="1">
              <a:spcBef>
                <a:spcPct val="0"/>
              </a:spcBef>
              <a:spcAft>
                <a:spcPct val="0"/>
              </a:spcAft>
              <a:defRPr/>
            </a:pPr>
            <a:r>
              <a:rPr lang="fr-FR" altLang="fr-FR" sz="1300" dirty="0" smtClean="0">
                <a:solidFill>
                  <a:srgbClr val="0070C0"/>
                </a:solidFill>
                <a:latin typeface="Verdana" pitchFamily="34" charset="0"/>
              </a:rPr>
              <a:t>Qui porte le risque ? </a:t>
            </a:r>
          </a:p>
          <a:p>
            <a:pPr eaLnBrk="1" fontAlgn="base" hangingPunct="1">
              <a:spcBef>
                <a:spcPct val="0"/>
              </a:spcBef>
              <a:spcAft>
                <a:spcPct val="0"/>
              </a:spcAft>
              <a:defRPr/>
            </a:pPr>
            <a:r>
              <a:rPr lang="fr-FR" altLang="fr-FR" sz="1300" dirty="0" smtClean="0">
                <a:solidFill>
                  <a:srgbClr val="0070C0"/>
                </a:solidFill>
                <a:latin typeface="Verdana" pitchFamily="34" charset="0"/>
              </a:rPr>
              <a:t>Réglementation de demain ? </a:t>
            </a:r>
          </a:p>
        </p:txBody>
      </p:sp>
    </p:spTree>
    <p:extLst>
      <p:ext uri="{BB962C8B-B14F-4D97-AF65-F5344CB8AC3E}">
        <p14:creationId xmlns:p14="http://schemas.microsoft.com/office/powerpoint/2010/main" val="270944670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9">
                                            <p:txEl>
                                              <p:pRg st="3" end="3"/>
                                            </p:txEl>
                                          </p:spTgt>
                                        </p:tgtEl>
                                        <p:attrNameLst>
                                          <p:attrName>style.visibility</p:attrName>
                                        </p:attrNameLst>
                                      </p:cBhvr>
                                      <p:to>
                                        <p:strVal val="visible"/>
                                      </p:to>
                                    </p:set>
                                    <p:animEffect transition="in" filter="fade">
                                      <p:cBhvr>
                                        <p:cTn id="7" dur="500"/>
                                        <p:tgtEl>
                                          <p:spTgt spid="337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9">
                                            <p:txEl>
                                              <p:pRg st="6" end="6"/>
                                            </p:txEl>
                                          </p:spTgt>
                                        </p:tgtEl>
                                        <p:attrNameLst>
                                          <p:attrName>style.visibility</p:attrName>
                                        </p:attrNameLst>
                                      </p:cBhvr>
                                      <p:to>
                                        <p:strVal val="visible"/>
                                      </p:to>
                                    </p:set>
                                    <p:animEffect transition="in" filter="fade">
                                      <p:cBhvr>
                                        <p:cTn id="12" dur="500"/>
                                        <p:tgtEl>
                                          <p:spTgt spid="3379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9">
                                            <p:txEl>
                                              <p:pRg st="8" end="8"/>
                                            </p:txEl>
                                          </p:spTgt>
                                        </p:tgtEl>
                                        <p:attrNameLst>
                                          <p:attrName>style.visibility</p:attrName>
                                        </p:attrNameLst>
                                      </p:cBhvr>
                                      <p:to>
                                        <p:strVal val="visible"/>
                                      </p:to>
                                    </p:set>
                                    <p:animEffect transition="in" filter="fade">
                                      <p:cBhvr>
                                        <p:cTn id="17" dur="500"/>
                                        <p:tgtEl>
                                          <p:spTgt spid="33799">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799">
                                            <p:txEl>
                                              <p:pRg st="9" end="9"/>
                                            </p:txEl>
                                          </p:spTgt>
                                        </p:tgtEl>
                                        <p:attrNameLst>
                                          <p:attrName>style.visibility</p:attrName>
                                        </p:attrNameLst>
                                      </p:cBhvr>
                                      <p:to>
                                        <p:strVal val="visible"/>
                                      </p:to>
                                    </p:set>
                                    <p:animEffect transition="in" filter="fade">
                                      <p:cBhvr>
                                        <p:cTn id="20" dur="500"/>
                                        <p:tgtEl>
                                          <p:spTgt spid="33799">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3799">
                                            <p:txEl>
                                              <p:pRg st="10" end="10"/>
                                            </p:txEl>
                                          </p:spTgt>
                                        </p:tgtEl>
                                        <p:attrNameLst>
                                          <p:attrName>style.visibility</p:attrName>
                                        </p:attrNameLst>
                                      </p:cBhvr>
                                      <p:to>
                                        <p:strVal val="visible"/>
                                      </p:to>
                                    </p:set>
                                    <p:animEffect transition="in" filter="fade">
                                      <p:cBhvr>
                                        <p:cTn id="23" dur="500"/>
                                        <p:tgtEl>
                                          <p:spTgt spid="337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itre 1"/>
          <p:cNvSpPr>
            <a:spLocks/>
          </p:cNvSpPr>
          <p:nvPr/>
        </p:nvSpPr>
        <p:spPr bwMode="auto">
          <a:xfrm>
            <a:off x="4752978" y="123827"/>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 solidaire</a:t>
            </a:r>
          </a:p>
        </p:txBody>
      </p:sp>
      <p:sp>
        <p:nvSpPr>
          <p:cNvPr id="44035"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44036"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a:solidFill>
                  <a:srgbClr val="99CCFF"/>
                </a:solidFill>
                <a:latin typeface="Calibri" pitchFamily="34" charset="0"/>
              </a:rPr>
              <a:t>Les questions que ça soulève</a:t>
            </a: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33799" name="Text Box 8"/>
          <p:cNvSpPr txBox="1">
            <a:spLocks noChangeArrowheads="1"/>
          </p:cNvSpPr>
          <p:nvPr/>
        </p:nvSpPr>
        <p:spPr bwMode="auto">
          <a:xfrm>
            <a:off x="395300" y="1131889"/>
            <a:ext cx="84978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marL="285750" indent="-285750" eaLnBrk="1" fontAlgn="base" hangingPunct="1">
              <a:spcBef>
                <a:spcPct val="0"/>
              </a:spcBef>
              <a:spcAft>
                <a:spcPct val="0"/>
              </a:spcAft>
              <a:buFont typeface="Arial" panose="020B0604020202020204" pitchFamily="34" charset="0"/>
              <a:buChar char="•"/>
              <a:defRPr/>
            </a:pPr>
            <a:r>
              <a:rPr lang="fr-FR" altLang="fr-FR" sz="1300" dirty="0" smtClean="0">
                <a:solidFill>
                  <a:srgbClr val="0070C0"/>
                </a:solidFill>
                <a:latin typeface="Verdana" pitchFamily="34" charset="0"/>
              </a:rPr>
              <a:t>L’économie participative est une alternative à la finance ? </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r>
              <a:rPr lang="fr-FR" altLang="fr-FR" sz="1300" b="1" dirty="0" smtClean="0">
                <a:solidFill>
                  <a:srgbClr val="0070C0"/>
                </a:solidFill>
                <a:latin typeface="Verdana" pitchFamily="34" charset="0"/>
              </a:rPr>
              <a:t>Oui: </a:t>
            </a:r>
            <a:r>
              <a:rPr lang="fr-FR" altLang="fr-FR" sz="1300" dirty="0" smtClean="0">
                <a:solidFill>
                  <a:srgbClr val="0070C0"/>
                </a:solidFill>
                <a:latin typeface="Verdana" pitchFamily="34" charset="0"/>
              </a:rPr>
              <a:t>elle peut permettre l’émergence de projets qui sans elle n’auraient jamais vu le jour</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r>
              <a:rPr lang="fr-FR" altLang="fr-FR" sz="1300" b="1" dirty="0" smtClean="0">
                <a:solidFill>
                  <a:srgbClr val="0070C0"/>
                </a:solidFill>
                <a:latin typeface="Verdana" pitchFamily="34" charset="0"/>
              </a:rPr>
              <a:t>Non: </a:t>
            </a:r>
            <a:r>
              <a:rPr lang="fr-FR" altLang="fr-FR" sz="1300" dirty="0" smtClean="0">
                <a:solidFill>
                  <a:srgbClr val="0070C0"/>
                </a:solidFill>
                <a:latin typeface="Verdana" pitchFamily="34" charset="0"/>
              </a:rPr>
              <a:t>car elle reproduit l’inégalité des chances ex: notation des citoyens aux Etats Unis. Financement de projets farfelus qui réussissent mieux que de vrais projets professionnels.</a:t>
            </a:r>
          </a:p>
          <a:p>
            <a:pPr eaLnBrk="1" fontAlgn="base" hangingPunct="1">
              <a:spcBef>
                <a:spcPct val="0"/>
              </a:spcBef>
              <a:spcAft>
                <a:spcPct val="0"/>
              </a:spcAft>
              <a:defRPr/>
            </a:pPr>
            <a:r>
              <a:rPr lang="fr-FR" altLang="fr-FR" sz="1300" dirty="0" smtClean="0">
                <a:solidFill>
                  <a:srgbClr val="0070C0"/>
                </a:solidFill>
                <a:latin typeface="Verdana" pitchFamily="34" charset="0"/>
              </a:rPr>
              <a:t>Tout est histoire de réseau (et de connexion internet), est-ce plus égalitaire ?  </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p:txBody>
      </p:sp>
    </p:spTree>
    <p:extLst>
      <p:ext uri="{BB962C8B-B14F-4D97-AF65-F5344CB8AC3E}">
        <p14:creationId xmlns:p14="http://schemas.microsoft.com/office/powerpoint/2010/main" val="4110454005"/>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9">
                                            <p:txEl>
                                              <p:pRg st="1" end="1"/>
                                            </p:txEl>
                                          </p:spTgt>
                                        </p:tgtEl>
                                        <p:attrNameLst>
                                          <p:attrName>style.visibility</p:attrName>
                                        </p:attrNameLst>
                                      </p:cBhvr>
                                      <p:to>
                                        <p:strVal val="visible"/>
                                      </p:to>
                                    </p:set>
                                    <p:animEffect transition="in" filter="fade">
                                      <p:cBhvr>
                                        <p:cTn id="7" dur="500"/>
                                        <p:tgtEl>
                                          <p:spTgt spid="337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9">
                                            <p:txEl>
                                              <p:pRg st="4" end="4"/>
                                            </p:txEl>
                                          </p:spTgt>
                                        </p:tgtEl>
                                        <p:attrNameLst>
                                          <p:attrName>style.visibility</p:attrName>
                                        </p:attrNameLst>
                                      </p:cBhvr>
                                      <p:to>
                                        <p:strVal val="visible"/>
                                      </p:to>
                                    </p:set>
                                    <p:animEffect transition="in" filter="fade">
                                      <p:cBhvr>
                                        <p:cTn id="12" dur="500"/>
                                        <p:tgtEl>
                                          <p:spTgt spid="3379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9">
                                            <p:txEl>
                                              <p:pRg st="7" end="7"/>
                                            </p:txEl>
                                          </p:spTgt>
                                        </p:tgtEl>
                                        <p:attrNameLst>
                                          <p:attrName>style.visibility</p:attrName>
                                        </p:attrNameLst>
                                      </p:cBhvr>
                                      <p:to>
                                        <p:strVal val="visible"/>
                                      </p:to>
                                    </p:set>
                                    <p:animEffect transition="in" filter="fade">
                                      <p:cBhvr>
                                        <p:cTn id="17" dur="500"/>
                                        <p:tgtEl>
                                          <p:spTgt spid="33799">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799">
                                            <p:txEl>
                                              <p:pRg st="8" end="8"/>
                                            </p:txEl>
                                          </p:spTgt>
                                        </p:tgtEl>
                                        <p:attrNameLst>
                                          <p:attrName>style.visibility</p:attrName>
                                        </p:attrNameLst>
                                      </p:cBhvr>
                                      <p:to>
                                        <p:strVal val="visible"/>
                                      </p:to>
                                    </p:set>
                                    <p:animEffect transition="in" filter="fade">
                                      <p:cBhvr>
                                        <p:cTn id="20" dur="500"/>
                                        <p:tgtEl>
                                          <p:spTgt spid="337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itre 1"/>
          <p:cNvSpPr>
            <a:spLocks/>
          </p:cNvSpPr>
          <p:nvPr/>
        </p:nvSpPr>
        <p:spPr bwMode="auto">
          <a:xfrm>
            <a:off x="4752978" y="123827"/>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 solidaire</a:t>
            </a:r>
          </a:p>
        </p:txBody>
      </p:sp>
      <p:sp>
        <p:nvSpPr>
          <p:cNvPr id="45059"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45060"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a:solidFill>
                  <a:srgbClr val="99CCFF"/>
                </a:solidFill>
                <a:latin typeface="Calibri" pitchFamily="34" charset="0"/>
              </a:rPr>
              <a:t>Les questions que ça soulève</a:t>
            </a: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33799" name="Text Box 8"/>
          <p:cNvSpPr txBox="1">
            <a:spLocks noChangeArrowheads="1"/>
          </p:cNvSpPr>
          <p:nvPr/>
        </p:nvSpPr>
        <p:spPr bwMode="auto">
          <a:xfrm>
            <a:off x="395300" y="1131893"/>
            <a:ext cx="84978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marL="285750" indent="-285750" eaLnBrk="1" fontAlgn="base" hangingPunct="1">
              <a:spcBef>
                <a:spcPct val="0"/>
              </a:spcBef>
              <a:spcAft>
                <a:spcPct val="0"/>
              </a:spcAft>
              <a:buFont typeface="Arial" panose="020B0604020202020204" pitchFamily="34" charset="0"/>
              <a:buChar char="•"/>
              <a:defRPr/>
            </a:pPr>
            <a:r>
              <a:rPr lang="fr-FR" altLang="fr-FR" sz="1300" dirty="0" smtClean="0">
                <a:solidFill>
                  <a:srgbClr val="0070C0"/>
                </a:solidFill>
                <a:latin typeface="Verdana" pitchFamily="34" charset="0"/>
              </a:rPr>
              <a:t>La finance participative coute moins cher pour bénéficier d’une somme d’argent ?</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r>
              <a:rPr lang="fr-FR" altLang="fr-FR" sz="1300" b="1" dirty="0" smtClean="0">
                <a:solidFill>
                  <a:srgbClr val="0070C0"/>
                </a:solidFill>
                <a:latin typeface="Verdana" pitchFamily="34" charset="0"/>
              </a:rPr>
              <a:t>Oui: </a:t>
            </a:r>
            <a:r>
              <a:rPr lang="fr-FR" altLang="fr-FR" sz="1300" dirty="0" smtClean="0">
                <a:solidFill>
                  <a:srgbClr val="0070C0"/>
                </a:solidFill>
                <a:latin typeface="Verdana" pitchFamily="34" charset="0"/>
              </a:rPr>
              <a:t>quand il s’agit du don, pour le crédit ou le capital cela dépend des conditions. </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r>
              <a:rPr lang="fr-FR" altLang="fr-FR" sz="1300" b="1" dirty="0" smtClean="0">
                <a:solidFill>
                  <a:srgbClr val="0070C0"/>
                </a:solidFill>
                <a:latin typeface="Verdana" pitchFamily="34" charset="0"/>
              </a:rPr>
              <a:t>Non: </a:t>
            </a:r>
            <a:r>
              <a:rPr lang="fr-FR" altLang="fr-FR" sz="1300" dirty="0" smtClean="0">
                <a:solidFill>
                  <a:srgbClr val="0070C0"/>
                </a:solidFill>
                <a:latin typeface="Verdana" pitchFamily="34" charset="0"/>
              </a:rPr>
              <a:t>Dans le don, il faut faire sa campagne (3 mois de préparation pour un mois de collecte) et préparer et gérer les contre parties (cout en temps et en argent). </a:t>
            </a:r>
          </a:p>
          <a:p>
            <a:pPr eaLnBrk="1" fontAlgn="base" hangingPunct="1">
              <a:spcBef>
                <a:spcPct val="0"/>
              </a:spcBef>
              <a:spcAft>
                <a:spcPct val="0"/>
              </a:spcAft>
              <a:defRPr/>
            </a:pPr>
            <a:r>
              <a:rPr lang="fr-FR" altLang="fr-FR" sz="1300" dirty="0" smtClean="0">
                <a:solidFill>
                  <a:srgbClr val="0070C0"/>
                </a:solidFill>
                <a:latin typeface="Verdana" pitchFamily="34" charset="0"/>
              </a:rPr>
              <a:t>Pour </a:t>
            </a:r>
            <a:r>
              <a:rPr lang="fr-FR" altLang="fr-FR" sz="1300" dirty="0">
                <a:solidFill>
                  <a:srgbClr val="0070C0"/>
                </a:solidFill>
                <a:latin typeface="Verdana" pitchFamily="34" charset="0"/>
              </a:rPr>
              <a:t>le crédit ou le capital cela dépend des conditions.</a:t>
            </a:r>
            <a:endParaRPr lang="fr-FR" altLang="fr-FR" sz="1300" dirty="0" smtClean="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p:txBody>
      </p:sp>
    </p:spTree>
    <p:extLst>
      <p:ext uri="{BB962C8B-B14F-4D97-AF65-F5344CB8AC3E}">
        <p14:creationId xmlns:p14="http://schemas.microsoft.com/office/powerpoint/2010/main" val="220670683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9">
                                            <p:txEl>
                                              <p:pRg st="1" end="1"/>
                                            </p:txEl>
                                          </p:spTgt>
                                        </p:tgtEl>
                                        <p:attrNameLst>
                                          <p:attrName>style.visibility</p:attrName>
                                        </p:attrNameLst>
                                      </p:cBhvr>
                                      <p:to>
                                        <p:strVal val="visible"/>
                                      </p:to>
                                    </p:set>
                                    <p:animEffect transition="in" filter="fade">
                                      <p:cBhvr>
                                        <p:cTn id="7" dur="500"/>
                                        <p:tgtEl>
                                          <p:spTgt spid="337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9">
                                            <p:txEl>
                                              <p:pRg st="4" end="4"/>
                                            </p:txEl>
                                          </p:spTgt>
                                        </p:tgtEl>
                                        <p:attrNameLst>
                                          <p:attrName>style.visibility</p:attrName>
                                        </p:attrNameLst>
                                      </p:cBhvr>
                                      <p:to>
                                        <p:strVal val="visible"/>
                                      </p:to>
                                    </p:set>
                                    <p:animEffect transition="in" filter="fade">
                                      <p:cBhvr>
                                        <p:cTn id="12" dur="500"/>
                                        <p:tgtEl>
                                          <p:spTgt spid="3379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9">
                                            <p:txEl>
                                              <p:pRg st="7" end="7"/>
                                            </p:txEl>
                                          </p:spTgt>
                                        </p:tgtEl>
                                        <p:attrNameLst>
                                          <p:attrName>style.visibility</p:attrName>
                                        </p:attrNameLst>
                                      </p:cBhvr>
                                      <p:to>
                                        <p:strVal val="visible"/>
                                      </p:to>
                                    </p:set>
                                    <p:animEffect transition="in" filter="fade">
                                      <p:cBhvr>
                                        <p:cTn id="17" dur="500"/>
                                        <p:tgtEl>
                                          <p:spTgt spid="33799">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799">
                                            <p:txEl>
                                              <p:pRg st="8" end="8"/>
                                            </p:txEl>
                                          </p:spTgt>
                                        </p:tgtEl>
                                        <p:attrNameLst>
                                          <p:attrName>style.visibility</p:attrName>
                                        </p:attrNameLst>
                                      </p:cBhvr>
                                      <p:to>
                                        <p:strVal val="visible"/>
                                      </p:to>
                                    </p:set>
                                    <p:animEffect transition="in" filter="fade">
                                      <p:cBhvr>
                                        <p:cTn id="20" dur="500"/>
                                        <p:tgtEl>
                                          <p:spTgt spid="337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6176" y="0"/>
            <a:ext cx="2987824" cy="857256"/>
          </a:xfrm>
        </p:spPr>
        <p:txBody>
          <a:bodyPr>
            <a:normAutofit fontScale="90000"/>
          </a:bodyPr>
          <a:lstStyle/>
          <a:p>
            <a:r>
              <a:rPr lang="fr-FR" sz="2800" dirty="0">
                <a:solidFill>
                  <a:prstClr val="white"/>
                </a:solidFill>
                <a:effectLst>
                  <a:outerShdw blurRad="38100" dist="38100" dir="2700000" algn="tl">
                    <a:srgbClr val="C0C0C0"/>
                  </a:outerShdw>
                </a:effectLst>
                <a:latin typeface="Calibri" pitchFamily="34" charset="0"/>
              </a:rPr>
              <a:t>Finance solidaire</a:t>
            </a:r>
            <a:r>
              <a:rPr lang="fr-FR" dirty="0">
                <a:solidFill>
                  <a:prstClr val="white"/>
                </a:solidFill>
                <a:effectLst>
                  <a:outerShdw blurRad="38100" dist="38100" dir="2700000" algn="tl">
                    <a:srgbClr val="C0C0C0"/>
                  </a:outerShdw>
                </a:effectLst>
                <a:latin typeface="Calibri" pitchFamily="34" charset="0"/>
              </a:rPr>
              <a:t/>
            </a:r>
            <a:br>
              <a:rPr lang="fr-FR" dirty="0">
                <a:solidFill>
                  <a:prstClr val="white"/>
                </a:solidFill>
                <a:effectLst>
                  <a:outerShdw blurRad="38100" dist="38100" dir="2700000" algn="tl">
                    <a:srgbClr val="C0C0C0"/>
                  </a:outerShdw>
                </a:effectLst>
                <a:latin typeface="Calibri" pitchFamily="34" charset="0"/>
              </a:rPr>
            </a:br>
            <a:endParaRPr lang="fr-FR" dirty="0"/>
          </a:p>
        </p:txBody>
      </p:sp>
      <p:sp>
        <p:nvSpPr>
          <p:cNvPr id="3" name="Rectangle 2"/>
          <p:cNvSpPr/>
          <p:nvPr/>
        </p:nvSpPr>
        <p:spPr>
          <a:xfrm>
            <a:off x="107950" y="123478"/>
            <a:ext cx="1079500" cy="863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4" name="Rectangle 3"/>
          <p:cNvSpPr/>
          <p:nvPr/>
        </p:nvSpPr>
        <p:spPr>
          <a:xfrm>
            <a:off x="12" y="987425"/>
            <a:ext cx="1908175" cy="4156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5" name="Rectangle 4"/>
          <p:cNvSpPr/>
          <p:nvPr/>
        </p:nvSpPr>
        <p:spPr>
          <a:xfrm>
            <a:off x="1043608" y="1203598"/>
            <a:ext cx="7848872" cy="3139321"/>
          </a:xfrm>
          <a:prstGeom prst="rect">
            <a:avLst/>
          </a:prstGeom>
        </p:spPr>
        <p:txBody>
          <a:bodyPr wrap="square">
            <a:spAutoFit/>
          </a:bodyPr>
          <a:lstStyle/>
          <a:p>
            <a:pPr marL="285750" indent="-285750" fontAlgn="base">
              <a:spcBef>
                <a:spcPct val="0"/>
              </a:spcBef>
              <a:spcAft>
                <a:spcPct val="0"/>
              </a:spcAft>
              <a:buFontTx/>
              <a:buChar char="-"/>
            </a:pPr>
            <a:r>
              <a:rPr lang="fr-FR" altLang="fr-FR" dirty="0" smtClean="0">
                <a:solidFill>
                  <a:srgbClr val="0070C0"/>
                </a:solidFill>
                <a:latin typeface="Verdana" pitchFamily="34" charset="0"/>
              </a:rPr>
              <a:t>Le financement participatif est un outil/support (effort de collecte) </a:t>
            </a:r>
          </a:p>
          <a:p>
            <a:pPr marL="285750" indent="-285750" fontAlgn="base">
              <a:spcBef>
                <a:spcPct val="0"/>
              </a:spcBef>
              <a:spcAft>
                <a:spcPct val="0"/>
              </a:spcAft>
              <a:buFontTx/>
              <a:buChar char="-"/>
            </a:pPr>
            <a:endParaRPr lang="fr-FR" altLang="fr-FR" dirty="0" smtClean="0">
              <a:solidFill>
                <a:srgbClr val="0070C0"/>
              </a:solidFill>
              <a:latin typeface="Verdana" pitchFamily="34" charset="0"/>
            </a:endParaRPr>
          </a:p>
          <a:p>
            <a:pPr marL="285750" indent="-285750" fontAlgn="base">
              <a:spcBef>
                <a:spcPct val="0"/>
              </a:spcBef>
              <a:spcAft>
                <a:spcPct val="0"/>
              </a:spcAft>
              <a:buFontTx/>
              <a:buChar char="-"/>
            </a:pPr>
            <a:r>
              <a:rPr lang="fr-FR" altLang="fr-FR" dirty="0" smtClean="0">
                <a:solidFill>
                  <a:srgbClr val="0070C0"/>
                </a:solidFill>
                <a:latin typeface="Verdana" pitchFamily="34" charset="0"/>
              </a:rPr>
              <a:t>Cela a un cout (entre 6% et 8% du montant collecté + beaucoup de temps)</a:t>
            </a:r>
          </a:p>
          <a:p>
            <a:pPr marL="285750" indent="-285750" fontAlgn="base">
              <a:spcBef>
                <a:spcPct val="0"/>
              </a:spcBef>
              <a:spcAft>
                <a:spcPct val="0"/>
              </a:spcAft>
              <a:buFontTx/>
              <a:buChar char="-"/>
            </a:pPr>
            <a:endParaRPr lang="fr-FR" altLang="fr-FR" dirty="0" smtClean="0">
              <a:solidFill>
                <a:srgbClr val="0070C0"/>
              </a:solidFill>
              <a:latin typeface="Verdana" pitchFamily="34" charset="0"/>
            </a:endParaRPr>
          </a:p>
          <a:p>
            <a:pPr marL="285750" indent="-285750" fontAlgn="base">
              <a:spcBef>
                <a:spcPct val="0"/>
              </a:spcBef>
              <a:spcAft>
                <a:spcPct val="0"/>
              </a:spcAft>
              <a:buFontTx/>
              <a:buChar char="-"/>
            </a:pPr>
            <a:r>
              <a:rPr lang="fr-FR" altLang="fr-FR" dirty="0" smtClean="0">
                <a:solidFill>
                  <a:srgbClr val="0070C0"/>
                </a:solidFill>
                <a:latin typeface="Verdana" pitchFamily="34" charset="0"/>
              </a:rPr>
              <a:t>Plus que de l’argent il faut le voir comme une campagne de mobilisation (ambassadeurs)</a:t>
            </a:r>
          </a:p>
          <a:p>
            <a:pPr marL="285750" indent="-285750" fontAlgn="base">
              <a:spcBef>
                <a:spcPct val="0"/>
              </a:spcBef>
              <a:spcAft>
                <a:spcPct val="0"/>
              </a:spcAft>
              <a:buFontTx/>
              <a:buChar char="-"/>
            </a:pPr>
            <a:endParaRPr lang="fr-FR" altLang="fr-FR" dirty="0" smtClean="0">
              <a:solidFill>
                <a:srgbClr val="0070C0"/>
              </a:solidFill>
              <a:latin typeface="Verdana" pitchFamily="34" charset="0"/>
            </a:endParaRPr>
          </a:p>
          <a:p>
            <a:pPr fontAlgn="base">
              <a:spcBef>
                <a:spcPct val="0"/>
              </a:spcBef>
              <a:spcAft>
                <a:spcPct val="0"/>
              </a:spcAft>
            </a:pPr>
            <a:r>
              <a:rPr lang="fr-FR" altLang="fr-FR" dirty="0" smtClean="0">
                <a:solidFill>
                  <a:srgbClr val="0070C0"/>
                </a:solidFill>
                <a:latin typeface="Verdana" pitchFamily="34" charset="0"/>
              </a:rPr>
              <a:t>- Citoyenneté </a:t>
            </a:r>
            <a:r>
              <a:rPr lang="fr-FR" altLang="fr-FR" dirty="0">
                <a:solidFill>
                  <a:srgbClr val="0070C0"/>
                </a:solidFill>
                <a:latin typeface="Verdana" pitchFamily="34" charset="0"/>
              </a:rPr>
              <a:t>économique :  </a:t>
            </a:r>
            <a:r>
              <a:rPr lang="fr-FR" altLang="fr-FR" dirty="0" smtClean="0">
                <a:solidFill>
                  <a:srgbClr val="0070C0"/>
                </a:solidFill>
                <a:latin typeface="Verdana" pitchFamily="34" charset="0"/>
              </a:rPr>
              <a:t>Terre de Liens, </a:t>
            </a:r>
            <a:r>
              <a:rPr lang="fr-FR" altLang="fr-FR" dirty="0" err="1">
                <a:solidFill>
                  <a:srgbClr val="0070C0"/>
                </a:solidFill>
                <a:latin typeface="Verdana" pitchFamily="34" charset="0"/>
              </a:rPr>
              <a:t>Enercoop</a:t>
            </a:r>
            <a:r>
              <a:rPr lang="fr-FR" altLang="fr-FR" dirty="0">
                <a:solidFill>
                  <a:srgbClr val="0070C0"/>
                </a:solidFill>
                <a:latin typeface="Verdana" pitchFamily="34" charset="0"/>
              </a:rPr>
              <a:t>, </a:t>
            </a:r>
            <a:r>
              <a:rPr lang="fr-FR" altLang="fr-FR" dirty="0" err="1">
                <a:solidFill>
                  <a:srgbClr val="0070C0"/>
                </a:solidFill>
                <a:latin typeface="Verdana" pitchFamily="34" charset="0"/>
              </a:rPr>
              <a:t>Erikoa</a:t>
            </a:r>
            <a:r>
              <a:rPr lang="fr-FR" altLang="fr-FR" dirty="0">
                <a:solidFill>
                  <a:srgbClr val="0070C0"/>
                </a:solidFill>
                <a:latin typeface="Verdana" pitchFamily="34" charset="0"/>
              </a:rPr>
              <a:t> retour à la dynamique locale économique. </a:t>
            </a:r>
          </a:p>
        </p:txBody>
      </p:sp>
    </p:spTree>
    <p:extLst>
      <p:ext uri="{BB962C8B-B14F-4D97-AF65-F5344CB8AC3E}">
        <p14:creationId xmlns:p14="http://schemas.microsoft.com/office/powerpoint/2010/main" val="2892339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srgbClr val="000000"/>
              </a:solidFill>
              <a:latin typeface="Verdana" pitchFamily="34" charset="0"/>
            </a:endParaRPr>
          </a:p>
        </p:txBody>
      </p:sp>
      <p:sp>
        <p:nvSpPr>
          <p:cNvPr id="7" name="Espace réservé du contenu 6"/>
          <p:cNvSpPr>
            <a:spLocks noGrp="1"/>
          </p:cNvSpPr>
          <p:nvPr>
            <p:ph sz="half" idx="2"/>
          </p:nvPr>
        </p:nvSpPr>
        <p:spPr>
          <a:xfrm>
            <a:off x="107950" y="3795713"/>
            <a:ext cx="4040188" cy="2962275"/>
          </a:xfrm>
        </p:spPr>
        <p:txBody>
          <a:bodyPr/>
          <a:lstStyle/>
          <a:p>
            <a:pPr marL="0" indent="0">
              <a:buFont typeface="Arial" charset="0"/>
              <a:buNone/>
              <a:defRPr/>
            </a:pPr>
            <a:r>
              <a:rPr lang="fr-FR" sz="900" b="1" kern="1200" dirty="0">
                <a:solidFill>
                  <a:srgbClr val="000099"/>
                </a:solidFill>
                <a:latin typeface="Verdana" pitchFamily="34" charset="0"/>
              </a:rPr>
              <a:t>Société financière de la Nef</a:t>
            </a:r>
          </a:p>
          <a:p>
            <a:pPr marL="0" indent="0">
              <a:buFont typeface="Arial" charset="0"/>
              <a:buNone/>
              <a:defRPr/>
            </a:pPr>
            <a:r>
              <a:rPr lang="fr-FR" sz="900" b="1" kern="1200" dirty="0">
                <a:solidFill>
                  <a:srgbClr val="000099"/>
                </a:solidFill>
                <a:latin typeface="Verdana" pitchFamily="34" charset="0"/>
              </a:rPr>
              <a:t>Immeuble </a:t>
            </a:r>
            <a:r>
              <a:rPr lang="fr-FR" sz="900" b="1" kern="1200" dirty="0" err="1">
                <a:solidFill>
                  <a:srgbClr val="000099"/>
                </a:solidFill>
                <a:latin typeface="Verdana" pitchFamily="34" charset="0"/>
              </a:rPr>
              <a:t>Woopa</a:t>
            </a:r>
            <a:endParaRPr lang="fr-FR" sz="900" b="1" kern="1200" dirty="0">
              <a:solidFill>
                <a:srgbClr val="000099"/>
              </a:solidFill>
              <a:latin typeface="Verdana" pitchFamily="34" charset="0"/>
            </a:endParaRPr>
          </a:p>
          <a:p>
            <a:pPr marL="0" indent="0">
              <a:buFont typeface="Arial" charset="0"/>
              <a:buNone/>
              <a:defRPr/>
            </a:pPr>
            <a:r>
              <a:rPr lang="fr-FR" sz="900" b="1" kern="1200" dirty="0">
                <a:solidFill>
                  <a:srgbClr val="000099"/>
                </a:solidFill>
                <a:latin typeface="Verdana" pitchFamily="34" charset="0"/>
              </a:rPr>
              <a:t>8 avenue des canuts – CS 60032</a:t>
            </a:r>
          </a:p>
          <a:p>
            <a:pPr marL="0" indent="0">
              <a:buFont typeface="Arial" charset="0"/>
              <a:buNone/>
              <a:defRPr/>
            </a:pPr>
            <a:r>
              <a:rPr lang="fr-FR" sz="900" b="1" kern="1200" dirty="0">
                <a:solidFill>
                  <a:srgbClr val="000099"/>
                </a:solidFill>
                <a:latin typeface="Verdana" pitchFamily="34" charset="0"/>
              </a:rPr>
              <a:t>69517 </a:t>
            </a:r>
            <a:r>
              <a:rPr lang="fr-FR" sz="900" b="1" kern="1200" dirty="0" err="1">
                <a:solidFill>
                  <a:srgbClr val="000099"/>
                </a:solidFill>
                <a:latin typeface="Verdana" pitchFamily="34" charset="0"/>
              </a:rPr>
              <a:t>Vaulx-en-velin</a:t>
            </a:r>
            <a:r>
              <a:rPr lang="fr-FR" sz="900" b="1" kern="1200" dirty="0">
                <a:solidFill>
                  <a:srgbClr val="000099"/>
                </a:solidFill>
                <a:latin typeface="Verdana" pitchFamily="34" charset="0"/>
              </a:rPr>
              <a:t> Cedex</a:t>
            </a:r>
          </a:p>
        </p:txBody>
      </p:sp>
      <p:sp>
        <p:nvSpPr>
          <p:cNvPr id="8" name="Espace réservé du texte 7"/>
          <p:cNvSpPr>
            <a:spLocks noGrp="1"/>
          </p:cNvSpPr>
          <p:nvPr>
            <p:ph type="body" sz="quarter" idx="3"/>
          </p:nvPr>
        </p:nvSpPr>
        <p:spPr>
          <a:xfrm>
            <a:off x="3132152" y="703263"/>
            <a:ext cx="4041775" cy="481012"/>
          </a:xfrm>
        </p:spPr>
        <p:txBody>
          <a:bodyPr/>
          <a:lstStyle/>
          <a:p>
            <a:pPr algn="r">
              <a:spcBef>
                <a:spcPct val="0"/>
              </a:spcBef>
              <a:defRPr/>
            </a:pPr>
            <a:r>
              <a:rPr lang="fr-FR" sz="2600" kern="1200" dirty="0">
                <a:solidFill>
                  <a:schemeClr val="bg1"/>
                </a:solidFill>
                <a:effectLst>
                  <a:outerShdw blurRad="38100" dist="38100" dir="2700000" algn="tl">
                    <a:srgbClr val="C0C0C0"/>
                  </a:outerShdw>
                </a:effectLst>
              </a:rPr>
              <a:t>Merci de votre attention </a:t>
            </a:r>
          </a:p>
        </p:txBody>
      </p:sp>
      <p:sp>
        <p:nvSpPr>
          <p:cNvPr id="10" name="Espace réservé du contenu 9"/>
          <p:cNvSpPr>
            <a:spLocks noGrp="1"/>
          </p:cNvSpPr>
          <p:nvPr>
            <p:ph sz="quarter" idx="4"/>
          </p:nvPr>
        </p:nvSpPr>
        <p:spPr>
          <a:xfrm>
            <a:off x="3635378" y="2139951"/>
            <a:ext cx="5122863" cy="1011238"/>
          </a:xfrm>
        </p:spPr>
        <p:txBody>
          <a:bodyPr/>
          <a:lstStyle/>
          <a:p>
            <a:pPr marL="0" indent="0">
              <a:buFont typeface="Arial" charset="0"/>
              <a:buNone/>
              <a:defRPr/>
            </a:pPr>
            <a:r>
              <a:rPr lang="fr-FR" sz="1400" b="1" kern="1200" dirty="0">
                <a:solidFill>
                  <a:schemeClr val="bg1"/>
                </a:solidFill>
                <a:effectLst>
                  <a:outerShdw blurRad="38100" dist="38100" dir="2700000" algn="tl">
                    <a:srgbClr val="C0C0C0"/>
                  </a:outerShdw>
                </a:effectLst>
              </a:rPr>
              <a:t>Victor </a:t>
            </a:r>
            <a:r>
              <a:rPr lang="fr-FR" sz="1400" b="1" kern="1200" dirty="0" smtClean="0">
                <a:solidFill>
                  <a:schemeClr val="bg1"/>
                </a:solidFill>
                <a:effectLst>
                  <a:outerShdw blurRad="38100" dist="38100" dir="2700000" algn="tl">
                    <a:srgbClr val="C0C0C0"/>
                  </a:outerShdw>
                </a:effectLst>
              </a:rPr>
              <a:t>Grange </a:t>
            </a:r>
          </a:p>
          <a:p>
            <a:pPr marL="0" indent="0">
              <a:buFont typeface="Arial" charset="0"/>
              <a:buNone/>
              <a:defRPr/>
            </a:pPr>
            <a:r>
              <a:rPr lang="fr-FR" sz="1400" b="1" kern="1200" dirty="0" smtClean="0">
                <a:solidFill>
                  <a:schemeClr val="bg1"/>
                </a:solidFill>
                <a:effectLst>
                  <a:outerShdw blurRad="38100" dist="38100" dir="2700000" algn="tl">
                    <a:srgbClr val="C0C0C0"/>
                  </a:outerShdw>
                </a:effectLst>
              </a:rPr>
              <a:t>Chargé </a:t>
            </a:r>
            <a:r>
              <a:rPr lang="fr-FR" sz="1400" b="1" kern="1200" dirty="0">
                <a:solidFill>
                  <a:schemeClr val="bg1"/>
                </a:solidFill>
                <a:effectLst>
                  <a:outerShdw blurRad="38100" dist="38100" dir="2700000" algn="tl">
                    <a:srgbClr val="C0C0C0"/>
                  </a:outerShdw>
                </a:effectLst>
              </a:rPr>
              <a:t>de crédit et de développement de projet à la </a:t>
            </a:r>
            <a:r>
              <a:rPr lang="fr-FR" sz="1400" b="1" kern="1200" dirty="0" smtClean="0">
                <a:solidFill>
                  <a:schemeClr val="bg1"/>
                </a:solidFill>
                <a:effectLst>
                  <a:outerShdw blurRad="38100" dist="38100" dir="2700000" algn="tl">
                    <a:srgbClr val="C0C0C0"/>
                  </a:outerShdw>
                </a:effectLst>
              </a:rPr>
              <a:t>Nef</a:t>
            </a:r>
          </a:p>
          <a:p>
            <a:pPr marL="0" indent="0">
              <a:buFont typeface="Arial" charset="0"/>
              <a:buNone/>
              <a:defRPr/>
            </a:pPr>
            <a:r>
              <a:rPr lang="fr-FR" sz="1400" b="1" kern="1200" dirty="0" smtClean="0">
                <a:solidFill>
                  <a:schemeClr val="bg1"/>
                </a:solidFill>
                <a:effectLst>
                  <a:outerShdw blurRad="38100" dist="38100" dir="2700000" algn="tl">
                    <a:srgbClr val="C0C0C0"/>
                  </a:outerShdw>
                </a:effectLst>
              </a:rPr>
              <a:t>v.grange@lanef.com </a:t>
            </a:r>
            <a:endParaRPr lang="fr-FR" sz="1400" b="1" kern="1200"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89051560"/>
      </p:ext>
    </p:extLst>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3">
            <a:alphaModFix/>
          </a:blip>
          <a:srcRect/>
          <a:stretch/>
        </p:blipFill>
        <p:spPr>
          <a:xfrm>
            <a:off x="0" y="-704848"/>
            <a:ext cx="9144000" cy="5143499"/>
          </a:xfrm>
          <a:prstGeom prst="rect">
            <a:avLst/>
          </a:prstGeom>
          <a:noFill/>
          <a:ln>
            <a:noFill/>
          </a:ln>
        </p:spPr>
      </p:pic>
      <p:sp>
        <p:nvSpPr>
          <p:cNvPr id="76" name="Shape 76"/>
          <p:cNvSpPr/>
          <p:nvPr/>
        </p:nvSpPr>
        <p:spPr>
          <a:xfrm>
            <a:off x="-30658" y="-712703"/>
            <a:ext cx="9144000" cy="5126099"/>
          </a:xfrm>
          <a:prstGeom prst="rect">
            <a:avLst/>
          </a:prstGeom>
          <a:solidFill>
            <a:srgbClr val="D9D9D9">
              <a:alpha val="34117"/>
            </a:srgbClr>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77" name="Shape 77"/>
          <p:cNvSpPr/>
          <p:nvPr/>
        </p:nvSpPr>
        <p:spPr>
          <a:xfrm>
            <a:off x="0" y="4421187"/>
            <a:ext cx="9144000" cy="715962"/>
          </a:xfrm>
          <a:prstGeom prst="rect">
            <a:avLst/>
          </a:prstGeom>
          <a:solidFill>
            <a:srgbClr val="FFFFF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78" name="Shape 78"/>
          <p:cNvSpPr/>
          <p:nvPr/>
        </p:nvSpPr>
        <p:spPr>
          <a:xfrm>
            <a:off x="1398724" y="1599427"/>
            <a:ext cx="6033300" cy="585899"/>
          </a:xfrm>
          <a:prstGeom prst="rect">
            <a:avLst/>
          </a:prstGeom>
          <a:noFill/>
          <a:ln>
            <a:noFill/>
          </a:ln>
        </p:spPr>
        <p:txBody>
          <a:bodyPr lIns="91425" tIns="45700" rIns="91425" bIns="45700" anchor="t" anchorCtr="0">
            <a:noAutofit/>
          </a:bodyPr>
          <a:lstStyle/>
          <a:p>
            <a:pPr algn="ctr">
              <a:buSzPct val="25000"/>
            </a:pPr>
            <a:r>
              <a:rPr lang="en-CA" sz="3200" kern="0" dirty="0" err="1">
                <a:solidFill>
                  <a:srgbClr val="262626"/>
                </a:solidFill>
                <a:latin typeface="Verdana"/>
                <a:ea typeface="Verdana"/>
                <a:cs typeface="Verdana"/>
                <a:sym typeface="Verdana"/>
                <a:rtl val="0"/>
              </a:rPr>
              <a:t>Nef</a:t>
            </a:r>
            <a:r>
              <a:rPr lang="en-CA" sz="3200" kern="0" dirty="0">
                <a:solidFill>
                  <a:srgbClr val="262626"/>
                </a:solidFill>
                <a:latin typeface="Verdana"/>
                <a:ea typeface="Verdana"/>
                <a:cs typeface="Verdana"/>
                <a:sym typeface="Verdana"/>
                <a:rtl val="0"/>
              </a:rPr>
              <a:t> finance Participative</a:t>
            </a:r>
          </a:p>
        </p:txBody>
      </p:sp>
      <p:sp>
        <p:nvSpPr>
          <p:cNvPr id="79" name="Shape 79"/>
          <p:cNvSpPr/>
          <p:nvPr/>
        </p:nvSpPr>
        <p:spPr>
          <a:xfrm>
            <a:off x="4210079" y="2325925"/>
            <a:ext cx="2182799" cy="547500"/>
          </a:xfrm>
          <a:prstGeom prst="rect">
            <a:avLst/>
          </a:prstGeom>
          <a:noFill/>
          <a:ln>
            <a:noFill/>
          </a:ln>
        </p:spPr>
        <p:txBody>
          <a:bodyPr lIns="91425" tIns="45700" rIns="91425" bIns="45700" anchor="t" anchorCtr="0">
            <a:noAutofit/>
          </a:bodyPr>
          <a:lstStyle/>
          <a:p>
            <a:pPr>
              <a:buSzPct val="25000"/>
            </a:pPr>
            <a:endParaRPr lang="en-CA" sz="1600" kern="0" dirty="0">
              <a:solidFill>
                <a:srgbClr val="262626"/>
              </a:solidFill>
              <a:latin typeface="Verdana"/>
              <a:ea typeface="Verdana"/>
              <a:cs typeface="Verdana"/>
              <a:sym typeface="Verdana"/>
              <a:rtl val="0"/>
            </a:endParaRPr>
          </a:p>
        </p:txBody>
      </p:sp>
      <p:sp>
        <p:nvSpPr>
          <p:cNvPr id="80" name="Shape 80"/>
          <p:cNvSpPr/>
          <p:nvPr/>
        </p:nvSpPr>
        <p:spPr>
          <a:xfrm>
            <a:off x="4160702" y="2873375"/>
            <a:ext cx="2133599" cy="716100"/>
          </a:xfrm>
          <a:prstGeom prst="rect">
            <a:avLst/>
          </a:prstGeom>
          <a:noFill/>
          <a:ln>
            <a:noFill/>
          </a:ln>
        </p:spPr>
        <p:txBody>
          <a:bodyPr lIns="91425" tIns="45700" rIns="91425" bIns="45700" anchor="t" anchorCtr="0">
            <a:noAutofit/>
          </a:bodyPr>
          <a:lstStyle/>
          <a:p>
            <a:pPr>
              <a:buSzPct val="25000"/>
            </a:pPr>
            <a:endParaRPr lang="en-CA" sz="1600" kern="0" dirty="0">
              <a:solidFill>
                <a:srgbClr val="262626"/>
              </a:solidFill>
              <a:latin typeface="Verdana"/>
              <a:ea typeface="Verdana"/>
              <a:cs typeface="Verdana"/>
              <a:sym typeface="Verdana"/>
              <a:rtl val="0"/>
            </a:endParaRPr>
          </a:p>
        </p:txBody>
      </p:sp>
      <p:pic>
        <p:nvPicPr>
          <p:cNvPr id="81" name="Shape 81"/>
          <p:cNvPicPr preferRelativeResize="0"/>
          <p:nvPr/>
        </p:nvPicPr>
        <p:blipFill rotWithShape="1">
          <a:blip r:embed="rId4">
            <a:alphaModFix/>
          </a:blip>
          <a:srcRect/>
          <a:stretch/>
        </p:blipFill>
        <p:spPr>
          <a:xfrm>
            <a:off x="7372350" y="3211515"/>
            <a:ext cx="1536699" cy="1063181"/>
          </a:xfrm>
          <a:prstGeom prst="rect">
            <a:avLst/>
          </a:prstGeom>
          <a:noFill/>
          <a:ln>
            <a:noFill/>
          </a:ln>
        </p:spPr>
      </p:pic>
      <p:sp>
        <p:nvSpPr>
          <p:cNvPr id="82" name="Shape 82"/>
          <p:cNvSpPr txBox="1"/>
          <p:nvPr/>
        </p:nvSpPr>
        <p:spPr>
          <a:xfrm>
            <a:off x="7010404" y="4797427"/>
            <a:ext cx="2133599" cy="365125"/>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16</a:t>
            </a:fld>
            <a:endParaRPr lang="en-CA" sz="1100" kern="0">
              <a:solidFill>
                <a:srgbClr val="000000"/>
              </a:solidFill>
              <a:latin typeface="Verdana"/>
              <a:ea typeface="Verdana"/>
              <a:cs typeface="Verdana"/>
              <a:sym typeface="Verdana"/>
              <a:rtl val="0"/>
            </a:endParaRPr>
          </a:p>
        </p:txBody>
      </p:sp>
      <p:cxnSp>
        <p:nvCxnSpPr>
          <p:cNvPr id="83" name="Shape 83"/>
          <p:cNvCxnSpPr/>
          <p:nvPr/>
        </p:nvCxnSpPr>
        <p:spPr>
          <a:xfrm rot="10800000">
            <a:off x="709613" y="4421187"/>
            <a:ext cx="7994650" cy="0"/>
          </a:xfrm>
          <a:prstGeom prst="straightConnector1">
            <a:avLst/>
          </a:prstGeom>
          <a:noFill/>
          <a:ln w="25400" cap="flat" cmpd="sng">
            <a:solidFill>
              <a:srgbClr val="25408F"/>
            </a:solidFill>
            <a:prstDash val="solid"/>
            <a:round/>
            <a:headEnd type="none" w="med" len="med"/>
            <a:tailEnd type="none" w="med" len="med"/>
          </a:ln>
        </p:spPr>
      </p:cxnSp>
      <p:sp>
        <p:nvSpPr>
          <p:cNvPr id="84" name="Shape 84"/>
          <p:cNvSpPr txBox="1"/>
          <p:nvPr/>
        </p:nvSpPr>
        <p:spPr>
          <a:xfrm>
            <a:off x="571500" y="4625977"/>
            <a:ext cx="8337550" cy="276224"/>
          </a:xfrm>
          <a:prstGeom prst="rect">
            <a:avLst/>
          </a:prstGeom>
          <a:noFill/>
          <a:ln>
            <a:noFill/>
          </a:ln>
        </p:spPr>
        <p:txBody>
          <a:bodyPr lIns="91425" tIns="45700" rIns="91425" bIns="45700" anchor="t" anchorCtr="0">
            <a:noAutofit/>
          </a:bodyPr>
          <a:lstStyle/>
          <a:p>
            <a:pPr algn="ctr">
              <a:buSzPct val="25000"/>
            </a:pPr>
            <a:r>
              <a:rPr lang="en-CA" sz="1200" kern="0">
                <a:solidFill>
                  <a:srgbClr val="000000"/>
                </a:solidFill>
                <a:latin typeface="Verdana"/>
                <a:ea typeface="Verdana"/>
                <a:cs typeface="Verdana"/>
                <a:sym typeface="Verdana"/>
                <a:rtl val="0"/>
              </a:rPr>
              <a:t>© Société financière de la Nef</a:t>
            </a:r>
          </a:p>
        </p:txBody>
      </p:sp>
      <p:pic>
        <p:nvPicPr>
          <p:cNvPr id="85" name="Shape 85"/>
          <p:cNvPicPr preferRelativeResize="0"/>
          <p:nvPr/>
        </p:nvPicPr>
        <p:blipFill rotWithShape="1">
          <a:blip r:embed="rId5">
            <a:alphaModFix/>
          </a:blip>
          <a:srcRect b="60987"/>
          <a:stretch/>
        </p:blipFill>
        <p:spPr>
          <a:xfrm>
            <a:off x="6763213" y="-704850"/>
            <a:ext cx="1951412" cy="2006624"/>
          </a:xfrm>
          <a:prstGeom prst="rect">
            <a:avLst/>
          </a:prstGeom>
          <a:noFill/>
          <a:ln>
            <a:noFill/>
          </a:ln>
        </p:spPr>
      </p:pic>
    </p:spTree>
    <p:extLst>
      <p:ext uri="{BB962C8B-B14F-4D97-AF65-F5344CB8AC3E}">
        <p14:creationId xmlns:p14="http://schemas.microsoft.com/office/powerpoint/2010/main" val="1598433932"/>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Shape 90"/>
          <p:cNvGrpSpPr/>
          <p:nvPr/>
        </p:nvGrpSpPr>
        <p:grpSpPr>
          <a:xfrm>
            <a:off x="376239" y="346076"/>
            <a:ext cx="6435725" cy="504825"/>
            <a:chOff x="407125" y="412743"/>
            <a:chExt cx="7606749" cy="597197"/>
          </a:xfrm>
        </p:grpSpPr>
        <p:sp>
          <p:nvSpPr>
            <p:cNvPr id="91" name="Shape 91"/>
            <p:cNvSpPr/>
            <p:nvPr/>
          </p:nvSpPr>
          <p:spPr>
            <a:xfrm>
              <a:off x="600389" y="514154"/>
              <a:ext cx="6747378" cy="338036"/>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2000" kern="0">
                  <a:solidFill>
                    <a:srgbClr val="53585F"/>
                  </a:solidFill>
                  <a:latin typeface="Verdana"/>
                  <a:ea typeface="Verdana"/>
                  <a:cs typeface="Verdana"/>
                  <a:sym typeface="Verdana"/>
                  <a:rtl val="0"/>
                </a:rPr>
                <a:t>LA SOCIÉTÉ FINANCIÈRE DE LA NEF</a:t>
              </a:r>
            </a:p>
          </p:txBody>
        </p:sp>
        <p:cxnSp>
          <p:nvCxnSpPr>
            <p:cNvPr id="92" name="Shape 92"/>
            <p:cNvCxnSpPr/>
            <p:nvPr/>
          </p:nvCxnSpPr>
          <p:spPr>
            <a:xfrm>
              <a:off x="427764" y="1009941"/>
              <a:ext cx="7586110" cy="0"/>
            </a:xfrm>
            <a:prstGeom prst="straightConnector1">
              <a:avLst/>
            </a:prstGeom>
            <a:noFill/>
            <a:ln w="25400" cap="flat" cmpd="sng">
              <a:solidFill>
                <a:srgbClr val="DCDEE0"/>
              </a:solidFill>
              <a:prstDash val="dot"/>
              <a:round/>
              <a:headEnd type="none" w="med" len="med"/>
              <a:tailEnd type="none" w="med" len="med"/>
            </a:ln>
          </p:spPr>
        </p:cxnSp>
        <p:sp>
          <p:nvSpPr>
            <p:cNvPr id="93" name="Shape 93"/>
            <p:cNvSpPr/>
            <p:nvPr/>
          </p:nvSpPr>
          <p:spPr>
            <a:xfrm>
              <a:off x="407125" y="412743"/>
              <a:ext cx="63796" cy="518322"/>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ea typeface="Arial"/>
                <a:cs typeface="Arial"/>
                <a:sym typeface="Arial"/>
                <a:rtl val="0"/>
              </a:endParaRPr>
            </a:p>
          </p:txBody>
        </p:sp>
      </p:grpSp>
      <p:pic>
        <p:nvPicPr>
          <p:cNvPr id="94" name="Shape 94"/>
          <p:cNvPicPr preferRelativeResize="0"/>
          <p:nvPr/>
        </p:nvPicPr>
        <p:blipFill rotWithShape="1">
          <a:blip r:embed="rId3">
            <a:alphaModFix/>
          </a:blip>
          <a:srcRect/>
          <a:stretch/>
        </p:blipFill>
        <p:spPr>
          <a:xfrm>
            <a:off x="8255000" y="133350"/>
            <a:ext cx="857250" cy="592138"/>
          </a:xfrm>
          <a:prstGeom prst="rect">
            <a:avLst/>
          </a:prstGeom>
          <a:noFill/>
          <a:ln>
            <a:noFill/>
          </a:ln>
        </p:spPr>
      </p:pic>
      <p:sp>
        <p:nvSpPr>
          <p:cNvPr id="95" name="Shape 95"/>
          <p:cNvSpPr txBox="1"/>
          <p:nvPr/>
        </p:nvSpPr>
        <p:spPr>
          <a:xfrm>
            <a:off x="1038225" y="1227932"/>
            <a:ext cx="7388224" cy="1277273"/>
          </a:xfrm>
          <a:prstGeom prst="rect">
            <a:avLst/>
          </a:prstGeom>
          <a:noFill/>
          <a:ln>
            <a:noFill/>
          </a:ln>
        </p:spPr>
        <p:txBody>
          <a:bodyPr lIns="45700" tIns="22850" rIns="45700" bIns="22850" anchor="ctr" anchorCtr="0">
            <a:noAutofit/>
          </a:bodyPr>
          <a:lstStyle/>
          <a:p>
            <a:pPr algn="just">
              <a:buSzPct val="25000"/>
            </a:pPr>
            <a:r>
              <a:rPr lang="en-CA" sz="2000" kern="0">
                <a:solidFill>
                  <a:srgbClr val="595959"/>
                </a:solidFill>
                <a:latin typeface="Verdana"/>
                <a:ea typeface="Verdana"/>
                <a:cs typeface="Verdana"/>
                <a:sym typeface="Verdana"/>
                <a:rtl val="0"/>
              </a:rPr>
              <a:t>Unique en france, la Nef est une </a:t>
            </a:r>
            <a:r>
              <a:rPr lang="en-CA" sz="2000" kern="0">
                <a:solidFill>
                  <a:srgbClr val="25408F"/>
                </a:solidFill>
                <a:latin typeface="Verdana"/>
                <a:ea typeface="Verdana"/>
                <a:cs typeface="Verdana"/>
                <a:sym typeface="Verdana"/>
                <a:rtl val="0"/>
              </a:rPr>
              <a:t>coopérative </a:t>
            </a:r>
            <a:r>
              <a:rPr lang="en-CA" sz="2000" kern="0">
                <a:solidFill>
                  <a:srgbClr val="595959"/>
                </a:solidFill>
                <a:latin typeface="Verdana"/>
                <a:ea typeface="Verdana"/>
                <a:cs typeface="Verdana"/>
                <a:sym typeface="Verdana"/>
                <a:rtl val="0"/>
              </a:rPr>
              <a:t>de </a:t>
            </a:r>
            <a:r>
              <a:rPr lang="en-CA" sz="2000" kern="0">
                <a:solidFill>
                  <a:srgbClr val="25408F"/>
                </a:solidFill>
                <a:latin typeface="Verdana"/>
                <a:ea typeface="Verdana"/>
                <a:cs typeface="Verdana"/>
                <a:sym typeface="Verdana"/>
                <a:rtl val="0"/>
              </a:rPr>
              <a:t>finance éthique </a:t>
            </a:r>
            <a:r>
              <a:rPr lang="en-CA" sz="2000" kern="0">
                <a:solidFill>
                  <a:srgbClr val="595959"/>
                </a:solidFill>
                <a:latin typeface="Verdana"/>
                <a:ea typeface="Verdana"/>
                <a:cs typeface="Verdana"/>
                <a:sym typeface="Verdana"/>
                <a:rtl val="0"/>
              </a:rPr>
              <a:t>qui offre des solutions d’</a:t>
            </a:r>
            <a:r>
              <a:rPr lang="en-CA" sz="2000" kern="0">
                <a:solidFill>
                  <a:srgbClr val="25408F"/>
                </a:solidFill>
                <a:latin typeface="Verdana"/>
                <a:ea typeface="Verdana"/>
                <a:cs typeface="Verdana"/>
                <a:sym typeface="Verdana"/>
                <a:rtl val="0"/>
              </a:rPr>
              <a:t>épargne</a:t>
            </a:r>
            <a:r>
              <a:rPr lang="en-CA" sz="2000" kern="0">
                <a:solidFill>
                  <a:srgbClr val="595959"/>
                </a:solidFill>
                <a:latin typeface="Verdana"/>
                <a:ea typeface="Verdana"/>
                <a:cs typeface="Verdana"/>
                <a:sym typeface="Verdana"/>
                <a:rtl val="0"/>
              </a:rPr>
              <a:t> et de </a:t>
            </a:r>
            <a:r>
              <a:rPr lang="en-CA" sz="2000" kern="0">
                <a:solidFill>
                  <a:srgbClr val="25408F"/>
                </a:solidFill>
                <a:latin typeface="Verdana"/>
                <a:ea typeface="Verdana"/>
                <a:cs typeface="Verdana"/>
                <a:sym typeface="Verdana"/>
                <a:rtl val="0"/>
              </a:rPr>
              <a:t>crédit</a:t>
            </a:r>
            <a:r>
              <a:rPr lang="en-CA" sz="2000" kern="0">
                <a:solidFill>
                  <a:srgbClr val="595959"/>
                </a:solidFill>
                <a:latin typeface="Verdana"/>
                <a:ea typeface="Verdana"/>
                <a:cs typeface="Verdana"/>
                <a:sym typeface="Verdana"/>
                <a:rtl val="0"/>
              </a:rPr>
              <a:t> orientées exclusivement vers les projets ayant une utilité </a:t>
            </a:r>
            <a:r>
              <a:rPr lang="en-CA" sz="2000" kern="0">
                <a:solidFill>
                  <a:srgbClr val="25408F"/>
                </a:solidFill>
                <a:latin typeface="Verdana"/>
                <a:ea typeface="Verdana"/>
                <a:cs typeface="Verdana"/>
                <a:sym typeface="Verdana"/>
                <a:rtl val="0"/>
              </a:rPr>
              <a:t>sociale</a:t>
            </a:r>
            <a:r>
              <a:rPr lang="en-CA" sz="2000" kern="0">
                <a:solidFill>
                  <a:srgbClr val="595959"/>
                </a:solidFill>
                <a:latin typeface="Verdana"/>
                <a:ea typeface="Verdana"/>
                <a:cs typeface="Verdana"/>
                <a:sym typeface="Verdana"/>
                <a:rtl val="0"/>
              </a:rPr>
              <a:t>, </a:t>
            </a:r>
            <a:r>
              <a:rPr lang="en-CA" sz="2000" kern="0">
                <a:solidFill>
                  <a:srgbClr val="25408F"/>
                </a:solidFill>
                <a:latin typeface="Verdana"/>
                <a:ea typeface="Verdana"/>
                <a:cs typeface="Verdana"/>
                <a:sym typeface="Verdana"/>
                <a:rtl val="0"/>
              </a:rPr>
              <a:t>écologique</a:t>
            </a:r>
            <a:r>
              <a:rPr lang="en-CA" sz="2000" kern="0">
                <a:solidFill>
                  <a:srgbClr val="595959"/>
                </a:solidFill>
                <a:latin typeface="Verdana"/>
                <a:ea typeface="Verdana"/>
                <a:cs typeface="Verdana"/>
                <a:sym typeface="Verdana"/>
                <a:rtl val="0"/>
              </a:rPr>
              <a:t> et/ou </a:t>
            </a:r>
            <a:r>
              <a:rPr lang="en-CA" sz="2000" kern="0">
                <a:solidFill>
                  <a:srgbClr val="25408F"/>
                </a:solidFill>
                <a:latin typeface="Verdana"/>
                <a:ea typeface="Verdana"/>
                <a:cs typeface="Verdana"/>
                <a:sym typeface="Verdana"/>
                <a:rtl val="0"/>
              </a:rPr>
              <a:t>culturelle</a:t>
            </a:r>
          </a:p>
        </p:txBody>
      </p:sp>
      <p:pic>
        <p:nvPicPr>
          <p:cNvPr id="96" name="Shape 96"/>
          <p:cNvPicPr preferRelativeResize="0"/>
          <p:nvPr/>
        </p:nvPicPr>
        <p:blipFill rotWithShape="1">
          <a:blip r:embed="rId4">
            <a:alphaModFix/>
          </a:blip>
          <a:srcRect/>
          <a:stretch/>
        </p:blipFill>
        <p:spPr>
          <a:xfrm>
            <a:off x="337342" y="1227932"/>
            <a:ext cx="485775" cy="249237"/>
          </a:xfrm>
          <a:prstGeom prst="rect">
            <a:avLst/>
          </a:prstGeom>
          <a:noFill/>
          <a:ln>
            <a:noFill/>
          </a:ln>
        </p:spPr>
      </p:pic>
      <p:pic>
        <p:nvPicPr>
          <p:cNvPr id="97" name="Shape 97"/>
          <p:cNvPicPr preferRelativeResize="0"/>
          <p:nvPr/>
        </p:nvPicPr>
        <p:blipFill rotWithShape="1">
          <a:blip r:embed="rId5">
            <a:alphaModFix/>
          </a:blip>
          <a:srcRect/>
          <a:stretch/>
        </p:blipFill>
        <p:spPr>
          <a:xfrm>
            <a:off x="7465222" y="3408364"/>
            <a:ext cx="1371599" cy="1350961"/>
          </a:xfrm>
          <a:prstGeom prst="rect">
            <a:avLst/>
          </a:prstGeom>
          <a:noFill/>
          <a:ln>
            <a:noFill/>
          </a:ln>
        </p:spPr>
      </p:pic>
      <p:sp>
        <p:nvSpPr>
          <p:cNvPr id="98" name="Shape 98"/>
          <p:cNvSpPr txBox="1"/>
          <p:nvPr/>
        </p:nvSpPr>
        <p:spPr>
          <a:xfrm>
            <a:off x="7010404" y="4797427"/>
            <a:ext cx="2133599" cy="365125"/>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17</a:t>
            </a:fld>
            <a:endParaRPr lang="en-CA" sz="1100" kern="0">
              <a:solidFill>
                <a:srgbClr val="000000"/>
              </a:solidFill>
              <a:latin typeface="Verdana"/>
              <a:ea typeface="Verdana"/>
              <a:cs typeface="Verdana"/>
              <a:sym typeface="Verdana"/>
              <a:rtl val="0"/>
            </a:endParaRPr>
          </a:p>
        </p:txBody>
      </p:sp>
      <p:grpSp>
        <p:nvGrpSpPr>
          <p:cNvPr id="99" name="Shape 99"/>
          <p:cNvGrpSpPr/>
          <p:nvPr/>
        </p:nvGrpSpPr>
        <p:grpSpPr>
          <a:xfrm>
            <a:off x="0" y="5057777"/>
            <a:ext cx="4643438" cy="87313"/>
            <a:chOff x="2055030" y="1463669"/>
            <a:chExt cx="2304256" cy="544908"/>
          </a:xfrm>
        </p:grpSpPr>
        <p:sp>
          <p:nvSpPr>
            <p:cNvPr id="100" name="Shape 100"/>
            <p:cNvSpPr/>
            <p:nvPr/>
          </p:nvSpPr>
          <p:spPr>
            <a:xfrm>
              <a:off x="2055030" y="1463669"/>
              <a:ext cx="575867" cy="544908"/>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01" name="Shape 101"/>
            <p:cNvSpPr/>
            <p:nvPr/>
          </p:nvSpPr>
          <p:spPr>
            <a:xfrm>
              <a:off x="2630897" y="1463669"/>
              <a:ext cx="576655" cy="544908"/>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02" name="Shape 102"/>
            <p:cNvSpPr/>
            <p:nvPr/>
          </p:nvSpPr>
          <p:spPr>
            <a:xfrm>
              <a:off x="3207551" y="1463669"/>
              <a:ext cx="575867" cy="544908"/>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03" name="Shape 103"/>
            <p:cNvSpPr/>
            <p:nvPr/>
          </p:nvSpPr>
          <p:spPr>
            <a:xfrm>
              <a:off x="3783419" y="1463669"/>
              <a:ext cx="575867" cy="544908"/>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104" name="Shape 104"/>
          <p:cNvGrpSpPr/>
          <p:nvPr/>
        </p:nvGrpSpPr>
        <p:grpSpPr>
          <a:xfrm>
            <a:off x="4643438" y="5056188"/>
            <a:ext cx="4500562" cy="88900"/>
            <a:chOff x="2055030" y="1463669"/>
            <a:chExt cx="2304256" cy="544908"/>
          </a:xfrm>
        </p:grpSpPr>
        <p:sp>
          <p:nvSpPr>
            <p:cNvPr id="105" name="Shape 105"/>
            <p:cNvSpPr/>
            <p:nvPr/>
          </p:nvSpPr>
          <p:spPr>
            <a:xfrm>
              <a:off x="2055030" y="1463669"/>
              <a:ext cx="576267" cy="544908"/>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06" name="Shape 106"/>
            <p:cNvSpPr/>
            <p:nvPr/>
          </p:nvSpPr>
          <p:spPr>
            <a:xfrm>
              <a:off x="2631297" y="1463669"/>
              <a:ext cx="576268" cy="544908"/>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07" name="Shape 107"/>
            <p:cNvSpPr/>
            <p:nvPr/>
          </p:nvSpPr>
          <p:spPr>
            <a:xfrm>
              <a:off x="3207565" y="1463669"/>
              <a:ext cx="575453" cy="544908"/>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08" name="Shape 108"/>
            <p:cNvSpPr/>
            <p:nvPr/>
          </p:nvSpPr>
          <p:spPr>
            <a:xfrm>
              <a:off x="3783019" y="1463669"/>
              <a:ext cx="576267" cy="544908"/>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sp>
        <p:nvSpPr>
          <p:cNvPr id="109" name="Shape 109"/>
          <p:cNvSpPr/>
          <p:nvPr/>
        </p:nvSpPr>
        <p:spPr>
          <a:xfrm>
            <a:off x="1069975" y="2876552"/>
            <a:ext cx="6386512" cy="1631215"/>
          </a:xfrm>
          <a:prstGeom prst="rect">
            <a:avLst/>
          </a:prstGeom>
          <a:noFill/>
          <a:ln>
            <a:noFill/>
          </a:ln>
        </p:spPr>
        <p:txBody>
          <a:bodyPr lIns="91425" tIns="45700" rIns="91425" bIns="45700" anchor="t" anchorCtr="0">
            <a:noAutofit/>
          </a:bodyPr>
          <a:lstStyle/>
          <a:p>
            <a:pPr algn="just">
              <a:buSzPct val="25000"/>
            </a:pPr>
            <a:r>
              <a:rPr lang="en-CA" sz="2000" kern="0">
                <a:solidFill>
                  <a:srgbClr val="595959"/>
                </a:solidFill>
                <a:latin typeface="Verdana"/>
                <a:ea typeface="Verdana"/>
                <a:cs typeface="Verdana"/>
                <a:sym typeface="Verdana"/>
                <a:rtl val="0"/>
              </a:rPr>
              <a:t>Fidèle à son principe fondateur </a:t>
            </a:r>
            <a:r>
              <a:rPr lang="en-CA" sz="2000" kern="0">
                <a:solidFill>
                  <a:srgbClr val="25408F"/>
                </a:solidFill>
                <a:latin typeface="Verdana"/>
                <a:ea typeface="Verdana"/>
                <a:cs typeface="Verdana"/>
                <a:sym typeface="Verdana"/>
                <a:rtl val="0"/>
              </a:rPr>
              <a:t>« Pour que l’argent relie les Hommes », </a:t>
            </a:r>
            <a:r>
              <a:rPr lang="en-CA" sz="2000" kern="0">
                <a:solidFill>
                  <a:srgbClr val="595959"/>
                </a:solidFill>
                <a:latin typeface="Verdana"/>
                <a:ea typeface="Verdana"/>
                <a:cs typeface="Verdana"/>
                <a:sym typeface="Verdana"/>
                <a:rtl val="0"/>
              </a:rPr>
              <a:t>la Nef est engagée dans une démarche de </a:t>
            </a:r>
            <a:r>
              <a:rPr lang="en-CA" sz="2000" kern="0">
                <a:solidFill>
                  <a:srgbClr val="25408F"/>
                </a:solidFill>
                <a:latin typeface="Verdana"/>
                <a:ea typeface="Verdana"/>
                <a:cs typeface="Verdana"/>
                <a:sym typeface="Verdana"/>
                <a:rtl val="0"/>
              </a:rPr>
              <a:t>transparence</a:t>
            </a:r>
            <a:r>
              <a:rPr lang="en-CA" sz="2000" kern="0">
                <a:solidFill>
                  <a:srgbClr val="595959"/>
                </a:solidFill>
                <a:latin typeface="Verdana"/>
                <a:ea typeface="Verdana"/>
                <a:cs typeface="Verdana"/>
                <a:sym typeface="Verdana"/>
                <a:rtl val="0"/>
              </a:rPr>
              <a:t> de son activité. Elle publie notamment, depuis son origine, l’intégralité des prêts qu’elle octroie</a:t>
            </a:r>
          </a:p>
        </p:txBody>
      </p:sp>
      <p:pic>
        <p:nvPicPr>
          <p:cNvPr id="110" name="Shape 110"/>
          <p:cNvPicPr preferRelativeResize="0"/>
          <p:nvPr/>
        </p:nvPicPr>
        <p:blipFill rotWithShape="1">
          <a:blip r:embed="rId4">
            <a:alphaModFix/>
          </a:blip>
          <a:srcRect/>
          <a:stretch/>
        </p:blipFill>
        <p:spPr>
          <a:xfrm>
            <a:off x="337342" y="2952752"/>
            <a:ext cx="485775" cy="249237"/>
          </a:xfrm>
          <a:prstGeom prst="rect">
            <a:avLst/>
          </a:prstGeom>
          <a:noFill/>
          <a:ln>
            <a:noFill/>
          </a:ln>
        </p:spPr>
      </p:pic>
    </p:spTree>
    <p:extLst>
      <p:ext uri="{BB962C8B-B14F-4D97-AF65-F5344CB8AC3E}">
        <p14:creationId xmlns:p14="http://schemas.microsoft.com/office/powerpoint/2010/main" val="19231077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p:tgtEl>
                                          <p:spTgt spid="10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 calcmode="lin" valueType="num">
                                      <p:cBhvr additive="base">
                                        <p:cTn id="10" dur="500"/>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Shape 115"/>
          <p:cNvGrpSpPr/>
          <p:nvPr/>
        </p:nvGrpSpPr>
        <p:grpSpPr>
          <a:xfrm>
            <a:off x="376237" y="346072"/>
            <a:ext cx="7933078" cy="504811"/>
            <a:chOff x="407125" y="412743"/>
            <a:chExt cx="7606749" cy="597197"/>
          </a:xfrm>
        </p:grpSpPr>
        <p:sp>
          <p:nvSpPr>
            <p:cNvPr id="116" name="Shape 116"/>
            <p:cNvSpPr/>
            <p:nvPr/>
          </p:nvSpPr>
          <p:spPr>
            <a:xfrm>
              <a:off x="600396" y="514163"/>
              <a:ext cx="7361388" cy="338039"/>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1900" kern="0">
                  <a:solidFill>
                    <a:srgbClr val="53585F"/>
                  </a:solidFill>
                  <a:latin typeface="Verdana"/>
                  <a:ea typeface="Verdana"/>
                  <a:cs typeface="Verdana"/>
                  <a:sym typeface="Verdana"/>
                  <a:rtl val="0"/>
                </a:rPr>
                <a:t>LA NEF, FINANCE ETHIQUE ET PARTICIPATIVE DEPUIS 1978</a:t>
              </a:r>
            </a:p>
          </p:txBody>
        </p:sp>
        <p:cxnSp>
          <p:nvCxnSpPr>
            <p:cNvPr id="117" name="Shape 117"/>
            <p:cNvCxnSpPr/>
            <p:nvPr/>
          </p:nvCxnSpPr>
          <p:spPr>
            <a:xfrm>
              <a:off x="427764" y="1009941"/>
              <a:ext cx="7586110" cy="0"/>
            </a:xfrm>
            <a:prstGeom prst="straightConnector1">
              <a:avLst/>
            </a:prstGeom>
            <a:noFill/>
            <a:ln w="25400" cap="flat" cmpd="sng">
              <a:solidFill>
                <a:srgbClr val="DCDEE0"/>
              </a:solidFill>
              <a:prstDash val="dot"/>
              <a:round/>
              <a:headEnd type="none" w="med" len="med"/>
              <a:tailEnd type="none" w="med" len="med"/>
            </a:ln>
          </p:spPr>
        </p:cxnSp>
        <p:sp>
          <p:nvSpPr>
            <p:cNvPr id="118" name="Shape 118"/>
            <p:cNvSpPr/>
            <p:nvPr/>
          </p:nvSpPr>
          <p:spPr>
            <a:xfrm>
              <a:off x="407125" y="412743"/>
              <a:ext cx="63796" cy="518322"/>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latin typeface="Verdana"/>
                <a:ea typeface="Verdana"/>
                <a:cs typeface="Verdana"/>
                <a:sym typeface="Verdana"/>
                <a:rtl val="0"/>
              </a:endParaRPr>
            </a:p>
          </p:txBody>
        </p:sp>
      </p:grpSp>
      <p:pic>
        <p:nvPicPr>
          <p:cNvPr id="119" name="Shape 119"/>
          <p:cNvPicPr preferRelativeResize="0"/>
          <p:nvPr/>
        </p:nvPicPr>
        <p:blipFill rotWithShape="1">
          <a:blip r:embed="rId3">
            <a:alphaModFix/>
          </a:blip>
          <a:srcRect/>
          <a:stretch/>
        </p:blipFill>
        <p:spPr>
          <a:xfrm>
            <a:off x="8255000" y="133350"/>
            <a:ext cx="857250" cy="592138"/>
          </a:xfrm>
          <a:prstGeom prst="rect">
            <a:avLst/>
          </a:prstGeom>
          <a:noFill/>
          <a:ln>
            <a:noFill/>
          </a:ln>
        </p:spPr>
      </p:pic>
      <p:cxnSp>
        <p:nvCxnSpPr>
          <p:cNvPr id="120" name="Shape 120"/>
          <p:cNvCxnSpPr/>
          <p:nvPr/>
        </p:nvCxnSpPr>
        <p:spPr>
          <a:xfrm>
            <a:off x="393700" y="850900"/>
            <a:ext cx="6418262" cy="0"/>
          </a:xfrm>
          <a:prstGeom prst="straightConnector1">
            <a:avLst/>
          </a:prstGeom>
          <a:noFill/>
          <a:ln w="25400" cap="flat" cmpd="sng">
            <a:solidFill>
              <a:srgbClr val="DCDEE0"/>
            </a:solidFill>
            <a:prstDash val="dot"/>
            <a:round/>
            <a:headEnd type="none" w="med" len="med"/>
            <a:tailEnd type="none" w="med" len="med"/>
          </a:ln>
        </p:spPr>
      </p:cxnSp>
      <p:sp>
        <p:nvSpPr>
          <p:cNvPr id="121" name="Shape 121"/>
          <p:cNvSpPr txBox="1"/>
          <p:nvPr/>
        </p:nvSpPr>
        <p:spPr>
          <a:xfrm>
            <a:off x="393697" y="957200"/>
            <a:ext cx="3522600" cy="831000"/>
          </a:xfrm>
          <a:prstGeom prst="rect">
            <a:avLst/>
          </a:prstGeom>
          <a:noFill/>
          <a:ln>
            <a:noFill/>
          </a:ln>
        </p:spPr>
        <p:txBody>
          <a:bodyPr lIns="91425" tIns="45700" rIns="91425" bIns="45700" anchor="t" anchorCtr="0">
            <a:noAutofit/>
          </a:bodyPr>
          <a:lstStyle/>
          <a:p>
            <a:pPr algn="ctr"/>
            <a:endParaRPr sz="1400" kern="0">
              <a:solidFill>
                <a:srgbClr val="000000"/>
              </a:solidFill>
              <a:cs typeface="Arial"/>
              <a:sym typeface="Arial"/>
              <a:rtl val="0"/>
            </a:endParaRPr>
          </a:p>
        </p:txBody>
      </p:sp>
      <p:sp>
        <p:nvSpPr>
          <p:cNvPr id="122" name="Shape 122"/>
          <p:cNvSpPr txBox="1"/>
          <p:nvPr/>
        </p:nvSpPr>
        <p:spPr>
          <a:xfrm>
            <a:off x="7010404" y="4797427"/>
            <a:ext cx="2133599" cy="365125"/>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18</a:t>
            </a:fld>
            <a:endParaRPr lang="en-CA" sz="1100" kern="0">
              <a:solidFill>
                <a:srgbClr val="000000"/>
              </a:solidFill>
              <a:latin typeface="Verdana"/>
              <a:ea typeface="Verdana"/>
              <a:cs typeface="Verdana"/>
              <a:sym typeface="Verdana"/>
              <a:rtl val="0"/>
            </a:endParaRPr>
          </a:p>
        </p:txBody>
      </p:sp>
      <p:grpSp>
        <p:nvGrpSpPr>
          <p:cNvPr id="123" name="Shape 123"/>
          <p:cNvGrpSpPr/>
          <p:nvPr/>
        </p:nvGrpSpPr>
        <p:grpSpPr>
          <a:xfrm>
            <a:off x="0" y="5057777"/>
            <a:ext cx="4643438" cy="87313"/>
            <a:chOff x="2055030" y="1463669"/>
            <a:chExt cx="2304256" cy="544908"/>
          </a:xfrm>
        </p:grpSpPr>
        <p:sp>
          <p:nvSpPr>
            <p:cNvPr id="124" name="Shape 124"/>
            <p:cNvSpPr/>
            <p:nvPr/>
          </p:nvSpPr>
          <p:spPr>
            <a:xfrm>
              <a:off x="2055030" y="1463669"/>
              <a:ext cx="575867" cy="544908"/>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25" name="Shape 125"/>
            <p:cNvSpPr/>
            <p:nvPr/>
          </p:nvSpPr>
          <p:spPr>
            <a:xfrm>
              <a:off x="2630897" y="1463669"/>
              <a:ext cx="576655" cy="544908"/>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26" name="Shape 126"/>
            <p:cNvSpPr/>
            <p:nvPr/>
          </p:nvSpPr>
          <p:spPr>
            <a:xfrm>
              <a:off x="3207551" y="1463669"/>
              <a:ext cx="575867" cy="544908"/>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27" name="Shape 127"/>
            <p:cNvSpPr/>
            <p:nvPr/>
          </p:nvSpPr>
          <p:spPr>
            <a:xfrm>
              <a:off x="3783419" y="1463669"/>
              <a:ext cx="575867" cy="544908"/>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128" name="Shape 128"/>
          <p:cNvGrpSpPr/>
          <p:nvPr/>
        </p:nvGrpSpPr>
        <p:grpSpPr>
          <a:xfrm>
            <a:off x="4643438" y="5056188"/>
            <a:ext cx="4500562" cy="88900"/>
            <a:chOff x="2055030" y="1463669"/>
            <a:chExt cx="2304256" cy="544908"/>
          </a:xfrm>
        </p:grpSpPr>
        <p:sp>
          <p:nvSpPr>
            <p:cNvPr id="129" name="Shape 129"/>
            <p:cNvSpPr/>
            <p:nvPr/>
          </p:nvSpPr>
          <p:spPr>
            <a:xfrm>
              <a:off x="2055030" y="1463669"/>
              <a:ext cx="576267" cy="544908"/>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30" name="Shape 130"/>
            <p:cNvSpPr/>
            <p:nvPr/>
          </p:nvSpPr>
          <p:spPr>
            <a:xfrm>
              <a:off x="2631297" y="1463669"/>
              <a:ext cx="576268" cy="544908"/>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31" name="Shape 131"/>
            <p:cNvSpPr/>
            <p:nvPr/>
          </p:nvSpPr>
          <p:spPr>
            <a:xfrm>
              <a:off x="3207565" y="1463669"/>
              <a:ext cx="575453" cy="544908"/>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32" name="Shape 132"/>
            <p:cNvSpPr/>
            <p:nvPr/>
          </p:nvSpPr>
          <p:spPr>
            <a:xfrm>
              <a:off x="3783019" y="1463669"/>
              <a:ext cx="576267" cy="544908"/>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sp>
        <p:nvSpPr>
          <p:cNvPr id="133" name="Shape 133"/>
          <p:cNvSpPr txBox="1"/>
          <p:nvPr/>
        </p:nvSpPr>
        <p:spPr>
          <a:xfrm>
            <a:off x="1038229" y="1227932"/>
            <a:ext cx="7388099" cy="1277399"/>
          </a:xfrm>
          <a:prstGeom prst="rect">
            <a:avLst/>
          </a:prstGeom>
          <a:noFill/>
          <a:ln>
            <a:noFill/>
          </a:ln>
        </p:spPr>
        <p:txBody>
          <a:bodyPr lIns="45700" tIns="22850" rIns="45700" bIns="22850" anchor="ctr" anchorCtr="0">
            <a:noAutofit/>
          </a:bodyPr>
          <a:lstStyle/>
          <a:p>
            <a:pPr>
              <a:buSzPct val="25000"/>
            </a:pPr>
            <a:r>
              <a:rPr lang="en-CA" sz="2000" kern="0" dirty="0" err="1">
                <a:solidFill>
                  <a:srgbClr val="595959"/>
                </a:solidFill>
                <a:latin typeface="Verdana"/>
                <a:ea typeface="Verdana"/>
                <a:cs typeface="Verdana"/>
                <a:sym typeface="Verdana"/>
                <a:rtl val="0"/>
              </a:rPr>
              <a:t>Dès</a:t>
            </a:r>
            <a:r>
              <a:rPr lang="en-CA" sz="2000" kern="0" dirty="0">
                <a:solidFill>
                  <a:srgbClr val="595959"/>
                </a:solidFill>
                <a:latin typeface="Verdana"/>
                <a:ea typeface="Verdana"/>
                <a:cs typeface="Verdana"/>
                <a:sym typeface="Verdana"/>
                <a:rtl val="0"/>
              </a:rPr>
              <a:t> </a:t>
            </a:r>
            <a:r>
              <a:rPr lang="en-CA" sz="2000" kern="0" dirty="0" err="1">
                <a:solidFill>
                  <a:srgbClr val="595959"/>
                </a:solidFill>
                <a:latin typeface="Verdana"/>
                <a:ea typeface="Verdana"/>
                <a:cs typeface="Verdana"/>
                <a:sym typeface="Verdana"/>
                <a:rtl val="0"/>
              </a:rPr>
              <a:t>l’origine</a:t>
            </a:r>
            <a:r>
              <a:rPr lang="en-CA" sz="2000" kern="0" dirty="0">
                <a:solidFill>
                  <a:srgbClr val="595959"/>
                </a:solidFill>
                <a:latin typeface="Verdana"/>
                <a:ea typeface="Verdana"/>
                <a:cs typeface="Verdana"/>
                <a:sym typeface="Verdana"/>
                <a:rtl val="0"/>
              </a:rPr>
              <a:t>, le </a:t>
            </a:r>
            <a:r>
              <a:rPr lang="en-CA" sz="2000" kern="0" dirty="0" err="1">
                <a:solidFill>
                  <a:srgbClr val="595959"/>
                </a:solidFill>
                <a:latin typeface="Verdana"/>
                <a:ea typeface="Verdana"/>
                <a:cs typeface="Verdana"/>
                <a:sym typeface="Verdana"/>
                <a:rtl val="0"/>
              </a:rPr>
              <a:t>projet</a:t>
            </a:r>
            <a:r>
              <a:rPr lang="en-CA" sz="2000" kern="0" dirty="0">
                <a:solidFill>
                  <a:srgbClr val="595959"/>
                </a:solidFill>
                <a:latin typeface="Verdana"/>
                <a:ea typeface="Verdana"/>
                <a:cs typeface="Verdana"/>
                <a:sym typeface="Verdana"/>
                <a:rtl val="0"/>
              </a:rPr>
              <a:t> de la </a:t>
            </a:r>
            <a:r>
              <a:rPr lang="en-CA" sz="2000" kern="0" dirty="0" err="1">
                <a:solidFill>
                  <a:srgbClr val="595959"/>
                </a:solidFill>
                <a:latin typeface="Verdana"/>
                <a:ea typeface="Verdana"/>
                <a:cs typeface="Verdana"/>
                <a:sym typeface="Verdana"/>
                <a:rtl val="0"/>
              </a:rPr>
              <a:t>Nef</a:t>
            </a:r>
            <a:r>
              <a:rPr lang="en-CA" sz="2000" kern="0" dirty="0">
                <a:solidFill>
                  <a:srgbClr val="595959"/>
                </a:solidFill>
                <a:latin typeface="Verdana"/>
                <a:ea typeface="Verdana"/>
                <a:cs typeface="Verdana"/>
                <a:sym typeface="Verdana"/>
                <a:rtl val="0"/>
              </a:rPr>
              <a:t> </a:t>
            </a:r>
            <a:r>
              <a:rPr lang="en-CA" sz="2000" kern="0" dirty="0" err="1">
                <a:solidFill>
                  <a:srgbClr val="595959"/>
                </a:solidFill>
                <a:latin typeface="Verdana"/>
                <a:ea typeface="Verdana"/>
                <a:cs typeface="Verdana"/>
                <a:sym typeface="Verdana"/>
                <a:rtl val="0"/>
              </a:rPr>
              <a:t>était</a:t>
            </a:r>
            <a:r>
              <a:rPr lang="en-CA" sz="2000" kern="0" dirty="0">
                <a:solidFill>
                  <a:srgbClr val="595959"/>
                </a:solidFill>
                <a:latin typeface="Verdana"/>
                <a:ea typeface="Verdana"/>
                <a:cs typeface="Verdana"/>
                <a:sym typeface="Verdana"/>
                <a:rtl val="0"/>
              </a:rPr>
              <a:t> de </a:t>
            </a:r>
            <a:r>
              <a:rPr lang="en-CA" sz="2000" kern="0" dirty="0" err="1">
                <a:solidFill>
                  <a:srgbClr val="595959"/>
                </a:solidFill>
                <a:latin typeface="Verdana"/>
                <a:ea typeface="Verdana"/>
                <a:cs typeface="Verdana"/>
                <a:sym typeface="Verdana"/>
                <a:rtl val="0"/>
              </a:rPr>
              <a:t>relier</a:t>
            </a:r>
            <a:r>
              <a:rPr lang="en-CA" sz="2000" kern="0" dirty="0">
                <a:solidFill>
                  <a:srgbClr val="595959"/>
                </a:solidFill>
                <a:latin typeface="Verdana"/>
                <a:ea typeface="Verdana"/>
                <a:cs typeface="Verdana"/>
                <a:sym typeface="Verdana"/>
                <a:rtl val="0"/>
              </a:rPr>
              <a:t>, </a:t>
            </a:r>
            <a:r>
              <a:rPr lang="en-CA" sz="2000" kern="0" dirty="0" err="1">
                <a:solidFill>
                  <a:srgbClr val="595959"/>
                </a:solidFill>
                <a:latin typeface="Verdana"/>
                <a:ea typeface="Verdana"/>
                <a:cs typeface="Verdana"/>
                <a:sym typeface="Verdana"/>
                <a:rtl val="0"/>
              </a:rPr>
              <a:t>autour</a:t>
            </a:r>
            <a:r>
              <a:rPr lang="en-CA" sz="2000" kern="0" dirty="0">
                <a:solidFill>
                  <a:srgbClr val="595959"/>
                </a:solidFill>
                <a:latin typeface="Verdana"/>
                <a:ea typeface="Verdana"/>
                <a:cs typeface="Verdana"/>
                <a:sym typeface="Verdana"/>
                <a:rtl val="0"/>
              </a:rPr>
              <a:t> </a:t>
            </a:r>
            <a:r>
              <a:rPr lang="en-CA" sz="2000" kern="0" dirty="0" err="1">
                <a:solidFill>
                  <a:srgbClr val="595959"/>
                </a:solidFill>
                <a:latin typeface="Verdana"/>
                <a:ea typeface="Verdana"/>
                <a:cs typeface="Verdana"/>
                <a:sym typeface="Verdana"/>
                <a:rtl val="0"/>
              </a:rPr>
              <a:t>d’une</a:t>
            </a:r>
            <a:r>
              <a:rPr lang="en-CA" sz="2000" kern="0" dirty="0">
                <a:solidFill>
                  <a:srgbClr val="595959"/>
                </a:solidFill>
                <a:latin typeface="Verdana"/>
                <a:ea typeface="Verdana"/>
                <a:cs typeface="Verdana"/>
                <a:sym typeface="Verdana"/>
                <a:rtl val="0"/>
              </a:rPr>
              <a:t> </a:t>
            </a:r>
            <a:r>
              <a:rPr lang="en-CA" sz="2000" kern="0" dirty="0" err="1">
                <a:solidFill>
                  <a:srgbClr val="595959"/>
                </a:solidFill>
                <a:latin typeface="Verdana"/>
                <a:ea typeface="Verdana"/>
                <a:cs typeface="Verdana"/>
                <a:sym typeface="Verdana"/>
                <a:rtl val="0"/>
              </a:rPr>
              <a:t>économie</a:t>
            </a:r>
            <a:r>
              <a:rPr lang="en-CA" sz="2000" kern="0" dirty="0">
                <a:solidFill>
                  <a:srgbClr val="595959"/>
                </a:solidFill>
                <a:latin typeface="Verdana"/>
                <a:ea typeface="Verdana"/>
                <a:cs typeface="Verdana"/>
                <a:sym typeface="Verdana"/>
                <a:rtl val="0"/>
              </a:rPr>
              <a:t> durable et </a:t>
            </a:r>
            <a:r>
              <a:rPr lang="en-CA" sz="2000" kern="0" dirty="0" err="1">
                <a:solidFill>
                  <a:srgbClr val="595959"/>
                </a:solidFill>
                <a:latin typeface="Verdana"/>
                <a:ea typeface="Verdana"/>
                <a:cs typeface="Verdana"/>
                <a:sym typeface="Verdana"/>
                <a:rtl val="0"/>
              </a:rPr>
              <a:t>solidaire</a:t>
            </a:r>
            <a:r>
              <a:rPr lang="en-CA" sz="2000" kern="0" dirty="0">
                <a:solidFill>
                  <a:srgbClr val="595959"/>
                </a:solidFill>
                <a:latin typeface="Verdana"/>
                <a:ea typeface="Verdana"/>
                <a:cs typeface="Verdana"/>
                <a:sym typeface="Verdana"/>
                <a:rtl val="0"/>
              </a:rPr>
              <a:t>, des </a:t>
            </a:r>
            <a:r>
              <a:rPr lang="en-CA" sz="2000" kern="0" dirty="0" err="1">
                <a:solidFill>
                  <a:srgbClr val="595959"/>
                </a:solidFill>
                <a:latin typeface="Verdana"/>
                <a:ea typeface="Verdana"/>
                <a:cs typeface="Verdana"/>
                <a:sym typeface="Verdana"/>
                <a:rtl val="0"/>
              </a:rPr>
              <a:t>porteurs</a:t>
            </a:r>
            <a:r>
              <a:rPr lang="en-CA" sz="2000" kern="0" dirty="0">
                <a:solidFill>
                  <a:srgbClr val="595959"/>
                </a:solidFill>
                <a:latin typeface="Verdana"/>
                <a:ea typeface="Verdana"/>
                <a:cs typeface="Verdana"/>
                <a:sym typeface="Verdana"/>
                <a:rtl val="0"/>
              </a:rPr>
              <a:t> </a:t>
            </a:r>
            <a:r>
              <a:rPr lang="en-CA" sz="2000" kern="0" dirty="0" err="1">
                <a:solidFill>
                  <a:srgbClr val="595959"/>
                </a:solidFill>
                <a:latin typeface="Verdana"/>
                <a:ea typeface="Verdana"/>
                <a:cs typeface="Verdana"/>
                <a:sym typeface="Verdana"/>
                <a:rtl val="0"/>
              </a:rPr>
              <a:t>d’argents</a:t>
            </a:r>
            <a:r>
              <a:rPr lang="en-CA" sz="2000" kern="0" dirty="0">
                <a:solidFill>
                  <a:srgbClr val="595959"/>
                </a:solidFill>
                <a:latin typeface="Verdana"/>
                <a:ea typeface="Verdana"/>
                <a:cs typeface="Verdana"/>
                <a:sym typeface="Verdana"/>
                <a:rtl val="0"/>
              </a:rPr>
              <a:t> et des </a:t>
            </a:r>
            <a:r>
              <a:rPr lang="en-CA" sz="2000" kern="0" dirty="0" err="1">
                <a:solidFill>
                  <a:srgbClr val="595959"/>
                </a:solidFill>
                <a:latin typeface="Verdana"/>
                <a:ea typeface="Verdana"/>
                <a:cs typeface="Verdana"/>
                <a:sym typeface="Verdana"/>
                <a:rtl val="0"/>
              </a:rPr>
              <a:t>porteurs</a:t>
            </a:r>
            <a:r>
              <a:rPr lang="en-CA" sz="2000" kern="0" dirty="0">
                <a:solidFill>
                  <a:srgbClr val="595959"/>
                </a:solidFill>
                <a:latin typeface="Verdana"/>
                <a:ea typeface="Verdana"/>
                <a:cs typeface="Verdana"/>
                <a:sym typeface="Verdana"/>
                <a:rtl val="0"/>
              </a:rPr>
              <a:t> de </a:t>
            </a:r>
            <a:r>
              <a:rPr lang="en-CA" sz="2000" kern="0" dirty="0" err="1">
                <a:solidFill>
                  <a:srgbClr val="595959"/>
                </a:solidFill>
                <a:latin typeface="Verdana"/>
                <a:ea typeface="Verdana"/>
                <a:cs typeface="Verdana"/>
                <a:sym typeface="Verdana"/>
                <a:rtl val="0"/>
              </a:rPr>
              <a:t>projets</a:t>
            </a:r>
            <a:r>
              <a:rPr lang="en-CA" sz="2000" kern="0" dirty="0">
                <a:solidFill>
                  <a:srgbClr val="595959"/>
                </a:solidFill>
                <a:latin typeface="Verdana"/>
                <a:ea typeface="Verdana"/>
                <a:cs typeface="Verdana"/>
                <a:sym typeface="Verdana"/>
                <a:rtl val="0"/>
              </a:rPr>
              <a:t>.</a:t>
            </a:r>
          </a:p>
          <a:p>
            <a:pPr>
              <a:buSzPct val="25000"/>
            </a:pPr>
            <a:r>
              <a:rPr lang="en-CA" sz="2000" kern="0" dirty="0">
                <a:solidFill>
                  <a:srgbClr val="595959"/>
                </a:solidFill>
                <a:latin typeface="Verdana"/>
                <a:ea typeface="Verdana"/>
                <a:cs typeface="Verdana"/>
                <a:sym typeface="Verdana"/>
                <a:rtl val="0"/>
              </a:rPr>
              <a:t>La </a:t>
            </a:r>
            <a:r>
              <a:rPr lang="en-CA" sz="2000" kern="0" dirty="0" err="1">
                <a:solidFill>
                  <a:srgbClr val="595959"/>
                </a:solidFill>
                <a:latin typeface="Verdana"/>
                <a:ea typeface="Verdana"/>
                <a:cs typeface="Verdana"/>
                <a:sym typeface="Verdana"/>
                <a:rtl val="0"/>
              </a:rPr>
              <a:t>Nef</a:t>
            </a:r>
            <a:r>
              <a:rPr lang="en-CA" sz="2000" kern="0" dirty="0">
                <a:solidFill>
                  <a:srgbClr val="595959"/>
                </a:solidFill>
                <a:latin typeface="Verdana"/>
                <a:ea typeface="Verdana"/>
                <a:cs typeface="Verdana"/>
                <a:sym typeface="Verdana"/>
                <a:rtl val="0"/>
              </a:rPr>
              <a:t> a </a:t>
            </a:r>
            <a:r>
              <a:rPr lang="en-CA" sz="2000" kern="0" dirty="0" err="1">
                <a:solidFill>
                  <a:srgbClr val="595959"/>
                </a:solidFill>
                <a:latin typeface="Verdana"/>
                <a:ea typeface="Verdana"/>
                <a:cs typeface="Verdana"/>
                <a:sym typeface="Verdana"/>
                <a:rtl val="0"/>
              </a:rPr>
              <a:t>donc</a:t>
            </a:r>
            <a:r>
              <a:rPr lang="en-CA" sz="2000" kern="0" dirty="0">
                <a:solidFill>
                  <a:srgbClr val="595959"/>
                </a:solidFill>
                <a:latin typeface="Verdana"/>
                <a:ea typeface="Verdana"/>
                <a:cs typeface="Verdana"/>
                <a:sym typeface="Verdana"/>
                <a:rtl val="0"/>
              </a:rPr>
              <a:t> </a:t>
            </a:r>
            <a:r>
              <a:rPr lang="en-CA" sz="2000" kern="0" dirty="0" err="1">
                <a:solidFill>
                  <a:srgbClr val="595959"/>
                </a:solidFill>
                <a:latin typeface="Verdana"/>
                <a:ea typeface="Verdana"/>
                <a:cs typeface="Verdana"/>
                <a:sym typeface="Verdana"/>
                <a:rtl val="0"/>
              </a:rPr>
              <a:t>lancé</a:t>
            </a:r>
            <a:r>
              <a:rPr lang="en-CA" sz="2000" kern="0" dirty="0">
                <a:solidFill>
                  <a:srgbClr val="595959"/>
                </a:solidFill>
                <a:latin typeface="Verdana"/>
                <a:ea typeface="Verdana"/>
                <a:cs typeface="Verdana"/>
                <a:sym typeface="Verdana"/>
                <a:rtl val="0"/>
              </a:rPr>
              <a:t> </a:t>
            </a:r>
            <a:r>
              <a:rPr lang="en-CA" sz="2000" b="1" kern="0" dirty="0" err="1">
                <a:solidFill>
                  <a:srgbClr val="595959"/>
                </a:solidFill>
                <a:latin typeface="Verdana"/>
                <a:ea typeface="Verdana"/>
                <a:cs typeface="Verdana"/>
                <a:sym typeface="Verdana"/>
                <a:rtl val="0"/>
              </a:rPr>
              <a:t>dès</a:t>
            </a:r>
            <a:r>
              <a:rPr lang="en-CA" sz="2000" b="1" kern="0" dirty="0">
                <a:solidFill>
                  <a:srgbClr val="595959"/>
                </a:solidFill>
                <a:latin typeface="Verdana"/>
                <a:ea typeface="Verdana"/>
                <a:cs typeface="Verdana"/>
                <a:sym typeface="Verdana"/>
                <a:rtl val="0"/>
              </a:rPr>
              <a:t> 1978</a:t>
            </a:r>
            <a:r>
              <a:rPr lang="en-CA" sz="2000" kern="0" dirty="0">
                <a:solidFill>
                  <a:srgbClr val="595959"/>
                </a:solidFill>
                <a:latin typeface="Verdana"/>
                <a:ea typeface="Verdana"/>
                <a:cs typeface="Verdana"/>
                <a:sym typeface="Verdana"/>
                <a:rtl val="0"/>
              </a:rPr>
              <a:t>, </a:t>
            </a:r>
            <a:r>
              <a:rPr lang="en-CA" sz="2000" kern="0" dirty="0" err="1">
                <a:solidFill>
                  <a:srgbClr val="595959"/>
                </a:solidFill>
                <a:latin typeface="Verdana"/>
                <a:ea typeface="Verdana"/>
                <a:cs typeface="Verdana"/>
                <a:sym typeface="Verdana"/>
                <a:rtl val="0"/>
              </a:rPr>
              <a:t>une</a:t>
            </a:r>
            <a:r>
              <a:rPr lang="en-CA" sz="2000" kern="0" dirty="0">
                <a:solidFill>
                  <a:srgbClr val="595959"/>
                </a:solidFill>
                <a:latin typeface="Verdana"/>
                <a:ea typeface="Verdana"/>
                <a:cs typeface="Verdana"/>
                <a:sym typeface="Verdana"/>
                <a:rtl val="0"/>
              </a:rPr>
              <a:t> première </a:t>
            </a:r>
            <a:r>
              <a:rPr lang="en-CA" sz="2000" kern="0" dirty="0" err="1">
                <a:solidFill>
                  <a:srgbClr val="595959"/>
                </a:solidFill>
                <a:latin typeface="Verdana"/>
                <a:ea typeface="Verdana"/>
                <a:cs typeface="Verdana"/>
                <a:sym typeface="Verdana"/>
                <a:rtl val="0"/>
              </a:rPr>
              <a:t>expérience</a:t>
            </a:r>
            <a:r>
              <a:rPr lang="en-CA" sz="2000" kern="0" dirty="0">
                <a:solidFill>
                  <a:srgbClr val="595959"/>
                </a:solidFill>
                <a:latin typeface="Verdana"/>
                <a:ea typeface="Verdana"/>
                <a:cs typeface="Verdana"/>
                <a:sym typeface="Verdana"/>
                <a:rtl val="0"/>
              </a:rPr>
              <a:t> de </a:t>
            </a:r>
            <a:r>
              <a:rPr lang="en-CA" sz="2000" b="1" kern="0" dirty="0">
                <a:solidFill>
                  <a:srgbClr val="595959"/>
                </a:solidFill>
                <a:latin typeface="Verdana"/>
                <a:ea typeface="Verdana"/>
                <a:cs typeface="Verdana"/>
                <a:sym typeface="Verdana"/>
                <a:rtl val="0"/>
              </a:rPr>
              <a:t>finance </a:t>
            </a:r>
            <a:r>
              <a:rPr lang="en-CA" sz="2000" b="1" kern="0" dirty="0" err="1">
                <a:solidFill>
                  <a:srgbClr val="595959"/>
                </a:solidFill>
                <a:latin typeface="Verdana"/>
                <a:ea typeface="Verdana"/>
                <a:cs typeface="Verdana"/>
                <a:sym typeface="Verdana"/>
                <a:rtl val="0"/>
              </a:rPr>
              <a:t>éthique</a:t>
            </a:r>
            <a:r>
              <a:rPr lang="en-CA" sz="2000" b="1" kern="0" dirty="0">
                <a:solidFill>
                  <a:srgbClr val="595959"/>
                </a:solidFill>
                <a:latin typeface="Verdana"/>
                <a:ea typeface="Verdana"/>
                <a:cs typeface="Verdana"/>
                <a:sym typeface="Verdana"/>
                <a:rtl val="0"/>
              </a:rPr>
              <a:t> et participative sans internet !</a:t>
            </a:r>
          </a:p>
        </p:txBody>
      </p:sp>
      <p:pic>
        <p:nvPicPr>
          <p:cNvPr id="134" name="Shape 134"/>
          <p:cNvPicPr preferRelativeResize="0"/>
          <p:nvPr/>
        </p:nvPicPr>
        <p:blipFill rotWithShape="1">
          <a:blip r:embed="rId4">
            <a:alphaModFix/>
          </a:blip>
          <a:srcRect/>
          <a:stretch/>
        </p:blipFill>
        <p:spPr>
          <a:xfrm>
            <a:off x="337345" y="1151732"/>
            <a:ext cx="485699" cy="249299"/>
          </a:xfrm>
          <a:prstGeom prst="rect">
            <a:avLst/>
          </a:prstGeom>
          <a:noFill/>
          <a:ln>
            <a:noFill/>
          </a:ln>
        </p:spPr>
      </p:pic>
      <p:sp>
        <p:nvSpPr>
          <p:cNvPr id="135" name="Shape 135"/>
          <p:cNvSpPr txBox="1"/>
          <p:nvPr/>
        </p:nvSpPr>
        <p:spPr>
          <a:xfrm>
            <a:off x="1038234" y="3180435"/>
            <a:ext cx="7388099" cy="1616999"/>
          </a:xfrm>
          <a:prstGeom prst="rect">
            <a:avLst/>
          </a:prstGeom>
          <a:noFill/>
          <a:ln>
            <a:noFill/>
          </a:ln>
        </p:spPr>
        <p:txBody>
          <a:bodyPr lIns="45700" tIns="22850" rIns="45700" bIns="22850" anchor="ctr" anchorCtr="0">
            <a:noAutofit/>
          </a:bodyPr>
          <a:lstStyle/>
          <a:p>
            <a:pPr algn="just">
              <a:lnSpc>
                <a:spcPct val="115000"/>
              </a:lnSpc>
              <a:buClr>
                <a:srgbClr val="000000"/>
              </a:buClr>
              <a:buSzPct val="55000"/>
              <a:buFont typeface="Arial"/>
              <a:buNone/>
            </a:pPr>
            <a:r>
              <a:rPr lang="en-CA" sz="2000" kern="0">
                <a:solidFill>
                  <a:srgbClr val="595959"/>
                </a:solidFill>
                <a:latin typeface="Verdana"/>
                <a:ea typeface="Verdana"/>
                <a:cs typeface="Verdana"/>
                <a:sym typeface="Verdana"/>
                <a:rtl val="0"/>
              </a:rPr>
              <a:t>Ces expérimentations, la Nef les a conduites </a:t>
            </a:r>
            <a:r>
              <a:rPr lang="en-CA" sz="2000" b="1" kern="0">
                <a:solidFill>
                  <a:srgbClr val="595959"/>
                </a:solidFill>
                <a:latin typeface="Verdana"/>
                <a:ea typeface="Verdana"/>
                <a:cs typeface="Verdana"/>
                <a:sym typeface="Verdana"/>
                <a:rtl val="0"/>
              </a:rPr>
              <a:t>autour des trois formes d’argent </a:t>
            </a:r>
            <a:r>
              <a:rPr lang="en-CA" sz="2000" kern="0">
                <a:solidFill>
                  <a:srgbClr val="595959"/>
                </a:solidFill>
                <a:latin typeface="Verdana"/>
                <a:ea typeface="Verdana"/>
                <a:cs typeface="Verdana"/>
                <a:sym typeface="Verdana"/>
                <a:rtl val="0"/>
              </a:rPr>
              <a:t>: le prêt bien sûr, mais aussi le don (invention des comptes de partage) et l’investissement (Nef Investissement, Terre De Liens, Energie Partagée, Cocagne Investissement…).</a:t>
            </a:r>
          </a:p>
          <a:p>
            <a:endParaRPr sz="2000" kern="0">
              <a:solidFill>
                <a:srgbClr val="595959"/>
              </a:solidFill>
              <a:latin typeface="Verdana"/>
              <a:ea typeface="Verdana"/>
              <a:cs typeface="Verdana"/>
              <a:sym typeface="Verdana"/>
              <a:rtl val="0"/>
            </a:endParaRPr>
          </a:p>
        </p:txBody>
      </p:sp>
      <p:pic>
        <p:nvPicPr>
          <p:cNvPr id="136" name="Shape 136"/>
          <p:cNvPicPr preferRelativeResize="0"/>
          <p:nvPr/>
        </p:nvPicPr>
        <p:blipFill rotWithShape="1">
          <a:blip r:embed="rId4">
            <a:alphaModFix/>
          </a:blip>
          <a:srcRect/>
          <a:stretch/>
        </p:blipFill>
        <p:spPr>
          <a:xfrm>
            <a:off x="337354" y="3007773"/>
            <a:ext cx="485699" cy="315600"/>
          </a:xfrm>
          <a:prstGeom prst="rect">
            <a:avLst/>
          </a:prstGeom>
          <a:noFill/>
          <a:ln>
            <a:noFill/>
          </a:ln>
        </p:spPr>
      </p:pic>
    </p:spTree>
    <p:extLst>
      <p:ext uri="{BB962C8B-B14F-4D97-AF65-F5344CB8AC3E}">
        <p14:creationId xmlns:p14="http://schemas.microsoft.com/office/powerpoint/2010/main" val="190029447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ppt_x"/>
                                          </p:val>
                                        </p:tav>
                                        <p:tav tm="100000">
                                          <p:val>
                                            <p:strVal val="#ppt_x"/>
                                          </p:val>
                                        </p:tav>
                                      </p:tavLst>
                                    </p:anim>
                                    <p:anim calcmode="lin" valueType="num">
                                      <p:cBhvr additive="base">
                                        <p:cTn id="8" dur="500" fill="hold"/>
                                        <p:tgtEl>
                                          <p:spTgt spid="1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fill="hold"/>
                                        <p:tgtEl>
                                          <p:spTgt spid="135"/>
                                        </p:tgtEl>
                                        <p:attrNameLst>
                                          <p:attrName>ppt_x</p:attrName>
                                        </p:attrNameLst>
                                      </p:cBhvr>
                                      <p:tavLst>
                                        <p:tav tm="0">
                                          <p:val>
                                            <p:strVal val="#ppt_x"/>
                                          </p:val>
                                        </p:tav>
                                        <p:tav tm="100000">
                                          <p:val>
                                            <p:strVal val="#ppt_x"/>
                                          </p:val>
                                        </p:tav>
                                      </p:tavLst>
                                    </p:anim>
                                    <p:anim calcmode="lin" valueType="num">
                                      <p:cBhvr additive="base">
                                        <p:cTn id="12"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Shape 142"/>
          <p:cNvGrpSpPr/>
          <p:nvPr/>
        </p:nvGrpSpPr>
        <p:grpSpPr>
          <a:xfrm>
            <a:off x="376237" y="346072"/>
            <a:ext cx="7933068" cy="504811"/>
            <a:chOff x="407125" y="412743"/>
            <a:chExt cx="7606739" cy="597197"/>
          </a:xfrm>
        </p:grpSpPr>
        <p:sp>
          <p:nvSpPr>
            <p:cNvPr id="143" name="Shape 143"/>
            <p:cNvSpPr/>
            <p:nvPr/>
          </p:nvSpPr>
          <p:spPr>
            <a:xfrm>
              <a:off x="600396" y="514163"/>
              <a:ext cx="7361388" cy="338039"/>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1900" kern="0">
                  <a:solidFill>
                    <a:srgbClr val="53585F"/>
                  </a:solidFill>
                  <a:latin typeface="Verdana"/>
                  <a:ea typeface="Verdana"/>
                  <a:cs typeface="Verdana"/>
                  <a:sym typeface="Verdana"/>
                  <a:rtl val="0"/>
                </a:rPr>
                <a:t>UNE PLATEFORME COMME PROLONGEMENT DU PROJET CULTUREL DE LA NEF</a:t>
              </a:r>
            </a:p>
          </p:txBody>
        </p:sp>
        <p:cxnSp>
          <p:nvCxnSpPr>
            <p:cNvPr id="144" name="Shape 144"/>
            <p:cNvCxnSpPr/>
            <p:nvPr/>
          </p:nvCxnSpPr>
          <p:spPr>
            <a:xfrm>
              <a:off x="427764" y="1009941"/>
              <a:ext cx="7586100" cy="0"/>
            </a:xfrm>
            <a:prstGeom prst="straightConnector1">
              <a:avLst/>
            </a:prstGeom>
            <a:noFill/>
            <a:ln w="25400" cap="flat" cmpd="sng">
              <a:solidFill>
                <a:srgbClr val="DCDEE0"/>
              </a:solidFill>
              <a:prstDash val="dot"/>
              <a:round/>
              <a:headEnd type="none" w="med" len="med"/>
              <a:tailEnd type="none" w="med" len="med"/>
            </a:ln>
          </p:spPr>
        </p:cxnSp>
        <p:sp>
          <p:nvSpPr>
            <p:cNvPr id="145" name="Shape 145"/>
            <p:cNvSpPr/>
            <p:nvPr/>
          </p:nvSpPr>
          <p:spPr>
            <a:xfrm>
              <a:off x="407125" y="412743"/>
              <a:ext cx="63774" cy="518346"/>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latin typeface="Verdana"/>
                <a:ea typeface="Verdana"/>
                <a:cs typeface="Verdana"/>
                <a:sym typeface="Verdana"/>
                <a:rtl val="0"/>
              </a:endParaRPr>
            </a:p>
          </p:txBody>
        </p:sp>
      </p:grpSp>
      <p:pic>
        <p:nvPicPr>
          <p:cNvPr id="146" name="Shape 146"/>
          <p:cNvPicPr preferRelativeResize="0"/>
          <p:nvPr/>
        </p:nvPicPr>
        <p:blipFill rotWithShape="1">
          <a:blip r:embed="rId3">
            <a:alphaModFix/>
          </a:blip>
          <a:srcRect/>
          <a:stretch/>
        </p:blipFill>
        <p:spPr>
          <a:xfrm>
            <a:off x="8255000" y="133350"/>
            <a:ext cx="857400" cy="592200"/>
          </a:xfrm>
          <a:prstGeom prst="rect">
            <a:avLst/>
          </a:prstGeom>
          <a:noFill/>
          <a:ln>
            <a:noFill/>
          </a:ln>
        </p:spPr>
      </p:pic>
      <p:cxnSp>
        <p:nvCxnSpPr>
          <p:cNvPr id="147" name="Shape 147"/>
          <p:cNvCxnSpPr/>
          <p:nvPr/>
        </p:nvCxnSpPr>
        <p:spPr>
          <a:xfrm>
            <a:off x="393700" y="850900"/>
            <a:ext cx="6418200" cy="0"/>
          </a:xfrm>
          <a:prstGeom prst="straightConnector1">
            <a:avLst/>
          </a:prstGeom>
          <a:noFill/>
          <a:ln w="25400" cap="flat" cmpd="sng">
            <a:solidFill>
              <a:srgbClr val="DCDEE0"/>
            </a:solidFill>
            <a:prstDash val="dot"/>
            <a:round/>
            <a:headEnd type="none" w="med" len="med"/>
            <a:tailEnd type="none" w="med" len="med"/>
          </a:ln>
        </p:spPr>
      </p:cxnSp>
      <p:sp>
        <p:nvSpPr>
          <p:cNvPr id="148" name="Shape 148"/>
          <p:cNvSpPr txBox="1"/>
          <p:nvPr/>
        </p:nvSpPr>
        <p:spPr>
          <a:xfrm>
            <a:off x="393697" y="957200"/>
            <a:ext cx="3522600" cy="831000"/>
          </a:xfrm>
          <a:prstGeom prst="rect">
            <a:avLst/>
          </a:prstGeom>
          <a:noFill/>
          <a:ln>
            <a:noFill/>
          </a:ln>
        </p:spPr>
        <p:txBody>
          <a:bodyPr lIns="91425" tIns="45700" rIns="91425" bIns="45700" anchor="t" anchorCtr="0">
            <a:noAutofit/>
          </a:bodyPr>
          <a:lstStyle/>
          <a:p>
            <a:pPr algn="ctr"/>
            <a:endParaRPr sz="1400" kern="0">
              <a:solidFill>
                <a:srgbClr val="000000"/>
              </a:solidFill>
              <a:cs typeface="Arial"/>
              <a:sym typeface="Arial"/>
              <a:rtl val="0"/>
            </a:endParaRPr>
          </a:p>
        </p:txBody>
      </p:sp>
      <p:sp>
        <p:nvSpPr>
          <p:cNvPr id="149" name="Shape 149"/>
          <p:cNvSpPr txBox="1"/>
          <p:nvPr/>
        </p:nvSpPr>
        <p:spPr>
          <a:xfrm>
            <a:off x="7010404" y="4797427"/>
            <a:ext cx="2133599" cy="365099"/>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19</a:t>
            </a:fld>
            <a:endParaRPr lang="en-CA" sz="1100" kern="0">
              <a:solidFill>
                <a:srgbClr val="000000"/>
              </a:solidFill>
              <a:latin typeface="Verdana"/>
              <a:ea typeface="Verdana"/>
              <a:cs typeface="Verdana"/>
              <a:sym typeface="Verdana"/>
              <a:rtl val="0"/>
            </a:endParaRPr>
          </a:p>
        </p:txBody>
      </p:sp>
      <p:grpSp>
        <p:nvGrpSpPr>
          <p:cNvPr id="150" name="Shape 150"/>
          <p:cNvGrpSpPr/>
          <p:nvPr/>
        </p:nvGrpSpPr>
        <p:grpSpPr>
          <a:xfrm>
            <a:off x="87" y="5057724"/>
            <a:ext cx="4643804" cy="87276"/>
            <a:chOff x="2055030" y="1463669"/>
            <a:chExt cx="2304389" cy="544800"/>
          </a:xfrm>
        </p:grpSpPr>
        <p:sp>
          <p:nvSpPr>
            <p:cNvPr id="151" name="Shape 151"/>
            <p:cNvSpPr/>
            <p:nvPr/>
          </p:nvSpPr>
          <p:spPr>
            <a:xfrm>
              <a:off x="2055030" y="1463669"/>
              <a:ext cx="576000" cy="544800"/>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52" name="Shape 152"/>
            <p:cNvSpPr/>
            <p:nvPr/>
          </p:nvSpPr>
          <p:spPr>
            <a:xfrm>
              <a:off x="2630897" y="1463669"/>
              <a:ext cx="576600" cy="544800"/>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53" name="Shape 153"/>
            <p:cNvSpPr/>
            <p:nvPr/>
          </p:nvSpPr>
          <p:spPr>
            <a:xfrm>
              <a:off x="3207551" y="1463669"/>
              <a:ext cx="576000" cy="544800"/>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54" name="Shape 154"/>
            <p:cNvSpPr/>
            <p:nvPr/>
          </p:nvSpPr>
          <p:spPr>
            <a:xfrm>
              <a:off x="3783419" y="1463669"/>
              <a:ext cx="576000" cy="544800"/>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155" name="Shape 155"/>
          <p:cNvGrpSpPr/>
          <p:nvPr/>
        </p:nvGrpSpPr>
        <p:grpSpPr>
          <a:xfrm>
            <a:off x="4643538" y="5056120"/>
            <a:ext cx="4500737" cy="88856"/>
            <a:chOff x="2055030" y="1463669"/>
            <a:chExt cx="2304289" cy="544800"/>
          </a:xfrm>
        </p:grpSpPr>
        <p:sp>
          <p:nvSpPr>
            <p:cNvPr id="156" name="Shape 156"/>
            <p:cNvSpPr/>
            <p:nvPr/>
          </p:nvSpPr>
          <p:spPr>
            <a:xfrm>
              <a:off x="2055030" y="1463669"/>
              <a:ext cx="576300" cy="544800"/>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57" name="Shape 157"/>
            <p:cNvSpPr/>
            <p:nvPr/>
          </p:nvSpPr>
          <p:spPr>
            <a:xfrm>
              <a:off x="2631297" y="1463669"/>
              <a:ext cx="576300" cy="544800"/>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58" name="Shape 158"/>
            <p:cNvSpPr/>
            <p:nvPr/>
          </p:nvSpPr>
          <p:spPr>
            <a:xfrm>
              <a:off x="3207565" y="1463669"/>
              <a:ext cx="575399" cy="544800"/>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59" name="Shape 159"/>
            <p:cNvSpPr/>
            <p:nvPr/>
          </p:nvSpPr>
          <p:spPr>
            <a:xfrm>
              <a:off x="3783019" y="1463669"/>
              <a:ext cx="576300" cy="544800"/>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sp>
        <p:nvSpPr>
          <p:cNvPr id="160" name="Shape 160"/>
          <p:cNvSpPr txBox="1"/>
          <p:nvPr/>
        </p:nvSpPr>
        <p:spPr>
          <a:xfrm>
            <a:off x="1038227" y="1098675"/>
            <a:ext cx="7808099" cy="831000"/>
          </a:xfrm>
          <a:prstGeom prst="rect">
            <a:avLst/>
          </a:prstGeom>
          <a:noFill/>
          <a:ln>
            <a:noFill/>
          </a:ln>
        </p:spPr>
        <p:txBody>
          <a:bodyPr lIns="45700" tIns="22850" rIns="45700" bIns="22850" anchor="ctr" anchorCtr="0">
            <a:noAutofit/>
          </a:bodyPr>
          <a:lstStyle/>
          <a:p>
            <a:pPr>
              <a:lnSpc>
                <a:spcPct val="115000"/>
              </a:lnSpc>
              <a:buClr>
                <a:srgbClr val="000000"/>
              </a:buClr>
              <a:buSzPct val="91666"/>
              <a:buFont typeface="Arial"/>
              <a:buNone/>
            </a:pPr>
            <a:r>
              <a:rPr lang="en-CA" sz="1200" kern="0">
                <a:solidFill>
                  <a:srgbClr val="595959"/>
                </a:solidFill>
                <a:latin typeface="Verdana"/>
                <a:ea typeface="Verdana"/>
                <a:cs typeface="Verdana"/>
                <a:sym typeface="Verdana"/>
                <a:rtl val="0"/>
              </a:rPr>
              <a:t>Depuis le début des années 2000, l’</a:t>
            </a:r>
            <a:r>
              <a:rPr lang="en-CA" sz="1200" b="1" kern="0">
                <a:solidFill>
                  <a:srgbClr val="595959"/>
                </a:solidFill>
                <a:latin typeface="Verdana"/>
                <a:ea typeface="Verdana"/>
                <a:cs typeface="Verdana"/>
                <a:sym typeface="Verdana"/>
                <a:rtl val="0"/>
              </a:rPr>
              <a:t>émergence d’une économie collaborative</a:t>
            </a:r>
            <a:r>
              <a:rPr lang="en-CA" sz="1200" kern="0">
                <a:solidFill>
                  <a:srgbClr val="595959"/>
                </a:solidFill>
                <a:latin typeface="Verdana"/>
                <a:ea typeface="Verdana"/>
                <a:cs typeface="Verdana"/>
                <a:sym typeface="Verdana"/>
                <a:rtl val="0"/>
              </a:rPr>
              <a:t>, qui replace le citoyen au centre des décisions économiques, résonne particulièrement dans le projet de la Nef.</a:t>
            </a:r>
          </a:p>
          <a:p>
            <a:pPr algn="just">
              <a:lnSpc>
                <a:spcPct val="115000"/>
              </a:lnSpc>
              <a:buClr>
                <a:srgbClr val="000000"/>
              </a:buClr>
              <a:buFont typeface="Arial"/>
              <a:buNone/>
            </a:pPr>
            <a:endParaRPr sz="2000" kern="0">
              <a:solidFill>
                <a:srgbClr val="25408F"/>
              </a:solidFill>
              <a:latin typeface="Verdana"/>
              <a:ea typeface="Verdana"/>
              <a:cs typeface="Verdana"/>
              <a:sym typeface="Verdana"/>
              <a:rtl val="0"/>
            </a:endParaRPr>
          </a:p>
        </p:txBody>
      </p:sp>
      <p:pic>
        <p:nvPicPr>
          <p:cNvPr id="161" name="Shape 161"/>
          <p:cNvPicPr preferRelativeResize="0"/>
          <p:nvPr/>
        </p:nvPicPr>
        <p:blipFill rotWithShape="1">
          <a:blip r:embed="rId4">
            <a:alphaModFix/>
          </a:blip>
          <a:srcRect/>
          <a:stretch/>
        </p:blipFill>
        <p:spPr>
          <a:xfrm>
            <a:off x="337345" y="1151732"/>
            <a:ext cx="485699" cy="249299"/>
          </a:xfrm>
          <a:prstGeom prst="rect">
            <a:avLst/>
          </a:prstGeom>
          <a:noFill/>
          <a:ln>
            <a:noFill/>
          </a:ln>
        </p:spPr>
      </p:pic>
      <p:sp>
        <p:nvSpPr>
          <p:cNvPr id="162" name="Shape 162"/>
          <p:cNvSpPr txBox="1"/>
          <p:nvPr/>
        </p:nvSpPr>
        <p:spPr>
          <a:xfrm>
            <a:off x="1038229" y="2141556"/>
            <a:ext cx="7388099" cy="1890600"/>
          </a:xfrm>
          <a:prstGeom prst="rect">
            <a:avLst/>
          </a:prstGeom>
          <a:noFill/>
          <a:ln>
            <a:noFill/>
          </a:ln>
        </p:spPr>
        <p:txBody>
          <a:bodyPr lIns="45700" tIns="22850" rIns="45700" bIns="22850" anchor="ctr" anchorCtr="0">
            <a:noAutofit/>
          </a:bodyPr>
          <a:lstStyle/>
          <a:p>
            <a:pPr>
              <a:lnSpc>
                <a:spcPct val="115000"/>
              </a:lnSpc>
              <a:buSzPct val="91666"/>
            </a:pPr>
            <a:r>
              <a:rPr lang="en-CA" sz="1200" kern="0" dirty="0" err="1">
                <a:solidFill>
                  <a:srgbClr val="595959"/>
                </a:solidFill>
                <a:latin typeface="Verdana"/>
                <a:ea typeface="Verdana"/>
                <a:cs typeface="Verdana"/>
                <a:sym typeface="Verdana"/>
                <a:rtl val="0"/>
              </a:rPr>
              <a:t>Dès</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lors</a:t>
            </a:r>
            <a:r>
              <a:rPr lang="en-CA" sz="1200" kern="0" dirty="0">
                <a:solidFill>
                  <a:srgbClr val="595959"/>
                </a:solidFill>
                <a:latin typeface="Verdana"/>
                <a:ea typeface="Verdana"/>
                <a:cs typeface="Verdana"/>
                <a:sym typeface="Verdana"/>
                <a:rtl val="0"/>
              </a:rPr>
              <a:t>, la </a:t>
            </a:r>
            <a:r>
              <a:rPr lang="en-CA" sz="1200" kern="0" dirty="0" err="1">
                <a:solidFill>
                  <a:srgbClr val="595959"/>
                </a:solidFill>
                <a:latin typeface="Verdana"/>
                <a:ea typeface="Verdana"/>
                <a:cs typeface="Verdana"/>
                <a:sym typeface="Verdana"/>
                <a:rtl val="0"/>
              </a:rPr>
              <a:t>Nef</a:t>
            </a:r>
            <a:r>
              <a:rPr lang="en-CA" sz="1200" kern="0" dirty="0">
                <a:solidFill>
                  <a:srgbClr val="595959"/>
                </a:solidFill>
                <a:latin typeface="Verdana"/>
                <a:ea typeface="Verdana"/>
                <a:cs typeface="Verdana"/>
                <a:sym typeface="Verdana"/>
                <a:rtl val="0"/>
              </a:rPr>
              <a:t> a </a:t>
            </a:r>
            <a:r>
              <a:rPr lang="en-CA" sz="1200" kern="0" dirty="0" err="1">
                <a:solidFill>
                  <a:srgbClr val="595959"/>
                </a:solidFill>
                <a:latin typeface="Verdana"/>
                <a:ea typeface="Verdana"/>
                <a:cs typeface="Verdana"/>
                <a:sym typeface="Verdana"/>
                <a:rtl val="0"/>
              </a:rPr>
              <a:t>ressenti</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une</a:t>
            </a:r>
            <a:r>
              <a:rPr lang="en-CA" sz="1200" kern="0" dirty="0">
                <a:solidFill>
                  <a:srgbClr val="595959"/>
                </a:solidFill>
                <a:latin typeface="Verdana"/>
                <a:ea typeface="Verdana"/>
                <a:cs typeface="Verdana"/>
                <a:sym typeface="Verdana"/>
                <a:rtl val="0"/>
              </a:rPr>
              <a:t> forte </a:t>
            </a:r>
            <a:r>
              <a:rPr lang="en-CA" sz="1200" kern="0" dirty="0" err="1">
                <a:solidFill>
                  <a:srgbClr val="595959"/>
                </a:solidFill>
                <a:latin typeface="Verdana"/>
                <a:ea typeface="Verdana"/>
                <a:cs typeface="Verdana"/>
                <a:sym typeface="Verdana"/>
                <a:rtl val="0"/>
              </a:rPr>
              <a:t>légitimité</a:t>
            </a:r>
            <a:r>
              <a:rPr lang="en-CA" sz="1200" kern="0" dirty="0">
                <a:solidFill>
                  <a:srgbClr val="595959"/>
                </a:solidFill>
                <a:latin typeface="Verdana"/>
                <a:ea typeface="Verdana"/>
                <a:cs typeface="Verdana"/>
                <a:sym typeface="Verdana"/>
                <a:rtl val="0"/>
              </a:rPr>
              <a:t> à </a:t>
            </a:r>
            <a:r>
              <a:rPr lang="en-CA" sz="1200" kern="0" dirty="0" err="1">
                <a:solidFill>
                  <a:srgbClr val="595959"/>
                </a:solidFill>
                <a:latin typeface="Verdana"/>
                <a:ea typeface="Verdana"/>
                <a:cs typeface="Verdana"/>
                <a:sym typeface="Verdana"/>
                <a:rtl val="0"/>
              </a:rPr>
              <a:t>investir</a:t>
            </a:r>
            <a:r>
              <a:rPr lang="en-CA" sz="1200" kern="0" dirty="0">
                <a:solidFill>
                  <a:srgbClr val="595959"/>
                </a:solidFill>
                <a:latin typeface="Verdana"/>
                <a:ea typeface="Verdana"/>
                <a:cs typeface="Verdana"/>
                <a:sym typeface="Verdana"/>
                <a:rtl val="0"/>
              </a:rPr>
              <a:t> le champ de la Finance Participative pour 3 raisons :</a:t>
            </a:r>
          </a:p>
          <a:p>
            <a:pPr marL="457200" indent="-304800" algn="just">
              <a:lnSpc>
                <a:spcPct val="115000"/>
              </a:lnSpc>
              <a:buClr>
                <a:srgbClr val="595959"/>
              </a:buClr>
              <a:buSzPct val="100000"/>
              <a:buFont typeface="Verdana"/>
              <a:buChar char="-"/>
            </a:pPr>
            <a:r>
              <a:rPr lang="en-CA" sz="1200" kern="0" dirty="0" err="1">
                <a:solidFill>
                  <a:srgbClr val="595959"/>
                </a:solidFill>
                <a:latin typeface="Verdana"/>
                <a:ea typeface="Verdana"/>
                <a:cs typeface="Verdana"/>
                <a:sym typeface="Verdana"/>
                <a:rtl val="0"/>
              </a:rPr>
              <a:t>D’abord</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parce</a:t>
            </a:r>
            <a:r>
              <a:rPr lang="en-CA" sz="1200" kern="0" dirty="0">
                <a:solidFill>
                  <a:srgbClr val="595959"/>
                </a:solidFill>
                <a:latin typeface="Verdana"/>
                <a:ea typeface="Verdana"/>
                <a:cs typeface="Verdana"/>
                <a:sym typeface="Verdana"/>
                <a:rtl val="0"/>
              </a:rPr>
              <a:t> que </a:t>
            </a:r>
            <a:r>
              <a:rPr lang="en-CA" sz="1200" kern="0" dirty="0" err="1">
                <a:solidFill>
                  <a:srgbClr val="595959"/>
                </a:solidFill>
                <a:latin typeface="Verdana"/>
                <a:ea typeface="Verdana"/>
                <a:cs typeface="Verdana"/>
                <a:sym typeface="Verdana"/>
                <a:rtl val="0"/>
              </a:rPr>
              <a:t>ce</a:t>
            </a:r>
            <a:r>
              <a:rPr lang="en-CA" sz="1200" kern="0" dirty="0">
                <a:solidFill>
                  <a:srgbClr val="595959"/>
                </a:solidFill>
                <a:latin typeface="Verdana"/>
                <a:ea typeface="Verdana"/>
                <a:cs typeface="Verdana"/>
                <a:sym typeface="Verdana"/>
                <a:rtl val="0"/>
              </a:rPr>
              <a:t> mode de </a:t>
            </a:r>
            <a:r>
              <a:rPr lang="en-CA" sz="1200" kern="0" dirty="0" err="1">
                <a:solidFill>
                  <a:srgbClr val="595959"/>
                </a:solidFill>
                <a:latin typeface="Verdana"/>
                <a:ea typeface="Verdana"/>
                <a:cs typeface="Verdana"/>
                <a:sym typeface="Verdana"/>
                <a:rtl val="0"/>
              </a:rPr>
              <a:t>financement</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offre</a:t>
            </a:r>
            <a:r>
              <a:rPr lang="en-CA" sz="1200" kern="0" dirty="0">
                <a:solidFill>
                  <a:srgbClr val="595959"/>
                </a:solidFill>
                <a:latin typeface="Verdana"/>
                <a:ea typeface="Verdana"/>
                <a:cs typeface="Verdana"/>
                <a:sym typeface="Verdana"/>
                <a:rtl val="0"/>
              </a:rPr>
              <a:t> la </a:t>
            </a:r>
            <a:r>
              <a:rPr lang="en-CA" sz="1200" kern="0" dirty="0" err="1">
                <a:solidFill>
                  <a:srgbClr val="595959"/>
                </a:solidFill>
                <a:latin typeface="Verdana"/>
                <a:ea typeface="Verdana"/>
                <a:cs typeface="Verdana"/>
                <a:sym typeface="Verdana"/>
                <a:rtl val="0"/>
              </a:rPr>
              <a:t>possibilité</a:t>
            </a:r>
            <a:r>
              <a:rPr lang="en-CA" sz="1200" kern="0" dirty="0">
                <a:solidFill>
                  <a:srgbClr val="595959"/>
                </a:solidFill>
                <a:latin typeface="Verdana"/>
                <a:ea typeface="Verdana"/>
                <a:cs typeface="Verdana"/>
                <a:sym typeface="Verdana"/>
                <a:rtl val="0"/>
              </a:rPr>
              <a:t> de </a:t>
            </a:r>
            <a:r>
              <a:rPr lang="en-CA" sz="1200" b="1" kern="0" dirty="0">
                <a:solidFill>
                  <a:srgbClr val="595959"/>
                </a:solidFill>
                <a:latin typeface="Verdana"/>
                <a:ea typeface="Verdana"/>
                <a:cs typeface="Verdana"/>
                <a:sym typeface="Verdana"/>
                <a:rtl val="0"/>
              </a:rPr>
              <a:t>toucher plus de </a:t>
            </a:r>
            <a:r>
              <a:rPr lang="en-CA" sz="1200" b="1" kern="0" dirty="0" err="1">
                <a:solidFill>
                  <a:srgbClr val="595959"/>
                </a:solidFill>
                <a:latin typeface="Verdana"/>
                <a:ea typeface="Verdana"/>
                <a:cs typeface="Verdana"/>
                <a:sym typeface="Verdana"/>
                <a:rtl val="0"/>
              </a:rPr>
              <a:t>citoyens</a:t>
            </a:r>
            <a:r>
              <a:rPr lang="en-CA" sz="1200" kern="0" dirty="0">
                <a:solidFill>
                  <a:srgbClr val="595959"/>
                </a:solidFill>
                <a:latin typeface="Verdana"/>
                <a:ea typeface="Verdana"/>
                <a:cs typeface="Verdana"/>
                <a:sym typeface="Verdana"/>
                <a:rtl val="0"/>
              </a:rPr>
              <a:t> grâce à Internet.</a:t>
            </a:r>
          </a:p>
          <a:p>
            <a:pPr marL="457200" indent="-304800">
              <a:lnSpc>
                <a:spcPct val="115000"/>
              </a:lnSpc>
              <a:buClr>
                <a:srgbClr val="595959"/>
              </a:buClr>
              <a:buSzPct val="100000"/>
              <a:buFont typeface="Verdana"/>
              <a:buChar char="-"/>
            </a:pPr>
            <a:r>
              <a:rPr lang="en-CA" sz="1200" kern="0" dirty="0" err="1">
                <a:solidFill>
                  <a:srgbClr val="595959"/>
                </a:solidFill>
                <a:latin typeface="Verdana"/>
                <a:ea typeface="Verdana"/>
                <a:cs typeface="Verdana"/>
                <a:sym typeface="Verdana"/>
                <a:rtl val="0"/>
              </a:rPr>
              <a:t>Ensuite</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parce</a:t>
            </a:r>
            <a:r>
              <a:rPr lang="en-CA" sz="1200" kern="0" dirty="0">
                <a:solidFill>
                  <a:srgbClr val="595959"/>
                </a:solidFill>
                <a:latin typeface="Verdana"/>
                <a:ea typeface="Verdana"/>
                <a:cs typeface="Verdana"/>
                <a:sym typeface="Verdana"/>
                <a:rtl val="0"/>
              </a:rPr>
              <a:t> que </a:t>
            </a:r>
            <a:r>
              <a:rPr lang="en-CA" sz="1200" kern="0" dirty="0" err="1">
                <a:solidFill>
                  <a:srgbClr val="595959"/>
                </a:solidFill>
                <a:latin typeface="Verdana"/>
                <a:ea typeface="Verdana"/>
                <a:cs typeface="Verdana"/>
                <a:sym typeface="Verdana"/>
                <a:rtl val="0"/>
              </a:rPr>
              <a:t>ce</a:t>
            </a:r>
            <a:r>
              <a:rPr lang="en-CA" sz="1200" kern="0" dirty="0">
                <a:solidFill>
                  <a:srgbClr val="595959"/>
                </a:solidFill>
                <a:latin typeface="Verdana"/>
                <a:ea typeface="Verdana"/>
                <a:cs typeface="Verdana"/>
                <a:sym typeface="Verdana"/>
                <a:rtl val="0"/>
              </a:rPr>
              <a:t> nouveau mode de </a:t>
            </a:r>
            <a:r>
              <a:rPr lang="en-CA" sz="1200" kern="0" dirty="0" err="1">
                <a:solidFill>
                  <a:srgbClr val="595959"/>
                </a:solidFill>
                <a:latin typeface="Verdana"/>
                <a:ea typeface="Verdana"/>
                <a:cs typeface="Verdana"/>
                <a:sym typeface="Verdana"/>
                <a:rtl val="0"/>
              </a:rPr>
              <a:t>financement</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offre</a:t>
            </a:r>
            <a:r>
              <a:rPr lang="en-CA" sz="1200" kern="0" dirty="0">
                <a:solidFill>
                  <a:srgbClr val="595959"/>
                </a:solidFill>
                <a:latin typeface="Verdana"/>
                <a:ea typeface="Verdana"/>
                <a:cs typeface="Verdana"/>
                <a:sym typeface="Verdana"/>
                <a:rtl val="0"/>
              </a:rPr>
              <a:t> la </a:t>
            </a:r>
            <a:r>
              <a:rPr lang="en-CA" sz="1200" kern="0" dirty="0" err="1">
                <a:solidFill>
                  <a:srgbClr val="595959"/>
                </a:solidFill>
                <a:latin typeface="Verdana"/>
                <a:ea typeface="Verdana"/>
                <a:cs typeface="Verdana"/>
                <a:sym typeface="Verdana"/>
                <a:rtl val="0"/>
              </a:rPr>
              <a:t>possibilité</a:t>
            </a:r>
            <a:r>
              <a:rPr lang="en-CA" sz="1200" kern="0" dirty="0">
                <a:solidFill>
                  <a:srgbClr val="595959"/>
                </a:solidFill>
                <a:latin typeface="Verdana"/>
                <a:ea typeface="Verdana"/>
                <a:cs typeface="Verdana"/>
                <a:sym typeface="Verdana"/>
                <a:rtl val="0"/>
              </a:rPr>
              <a:t> de donner un </a:t>
            </a:r>
            <a:r>
              <a:rPr lang="en-CA" sz="1200" kern="0" dirty="0" err="1">
                <a:solidFill>
                  <a:srgbClr val="595959"/>
                </a:solidFill>
                <a:latin typeface="Verdana"/>
                <a:ea typeface="Verdana"/>
                <a:cs typeface="Verdana"/>
                <a:sym typeface="Verdana"/>
                <a:rtl val="0"/>
              </a:rPr>
              <a:t>sens</a:t>
            </a:r>
            <a:r>
              <a:rPr lang="en-CA" sz="1200" kern="0" dirty="0">
                <a:solidFill>
                  <a:srgbClr val="595959"/>
                </a:solidFill>
                <a:latin typeface="Verdana"/>
                <a:ea typeface="Verdana"/>
                <a:cs typeface="Verdana"/>
                <a:sym typeface="Verdana"/>
                <a:rtl val="0"/>
              </a:rPr>
              <a:t> plus fort au slogan “pour que </a:t>
            </a:r>
            <a:r>
              <a:rPr lang="en-CA" sz="1200" kern="0" dirty="0" err="1">
                <a:solidFill>
                  <a:srgbClr val="595959"/>
                </a:solidFill>
                <a:latin typeface="Verdana"/>
                <a:ea typeface="Verdana"/>
                <a:cs typeface="Verdana"/>
                <a:sym typeface="Verdana"/>
                <a:rtl val="0"/>
              </a:rPr>
              <a:t>l’argent</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relie</a:t>
            </a:r>
            <a:r>
              <a:rPr lang="en-CA" sz="1200" kern="0" dirty="0">
                <a:solidFill>
                  <a:srgbClr val="595959"/>
                </a:solidFill>
                <a:latin typeface="Verdana"/>
                <a:ea typeface="Verdana"/>
                <a:cs typeface="Verdana"/>
                <a:sym typeface="Verdana"/>
                <a:rtl val="0"/>
              </a:rPr>
              <a:t> les hommes” </a:t>
            </a:r>
            <a:r>
              <a:rPr lang="en-CA" sz="1200" kern="0" dirty="0" err="1">
                <a:solidFill>
                  <a:srgbClr val="595959"/>
                </a:solidFill>
                <a:latin typeface="Verdana"/>
                <a:ea typeface="Verdana"/>
                <a:cs typeface="Verdana"/>
                <a:sym typeface="Verdana"/>
                <a:rtl val="0"/>
              </a:rPr>
              <a:t>en</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permettant</a:t>
            </a:r>
            <a:r>
              <a:rPr lang="en-CA" sz="1200" kern="0" dirty="0">
                <a:solidFill>
                  <a:srgbClr val="595959"/>
                </a:solidFill>
                <a:latin typeface="Verdana"/>
                <a:ea typeface="Verdana"/>
                <a:cs typeface="Verdana"/>
                <a:sym typeface="Verdana"/>
                <a:rtl val="0"/>
              </a:rPr>
              <a:t> un </a:t>
            </a:r>
            <a:r>
              <a:rPr lang="en-CA" sz="1200" b="1" kern="0" dirty="0" err="1">
                <a:solidFill>
                  <a:srgbClr val="595959"/>
                </a:solidFill>
                <a:latin typeface="Verdana"/>
                <a:ea typeface="Verdana"/>
                <a:cs typeface="Verdana"/>
                <a:sym typeface="Verdana"/>
                <a:rtl val="0"/>
              </a:rPr>
              <a:t>financement</a:t>
            </a:r>
            <a:r>
              <a:rPr lang="en-CA" sz="1200" b="1" kern="0" dirty="0">
                <a:solidFill>
                  <a:srgbClr val="595959"/>
                </a:solidFill>
                <a:latin typeface="Verdana"/>
                <a:ea typeface="Verdana"/>
                <a:cs typeface="Verdana"/>
                <a:sym typeface="Verdana"/>
                <a:rtl val="0"/>
              </a:rPr>
              <a:t> direct des </a:t>
            </a:r>
            <a:r>
              <a:rPr lang="en-CA" sz="1200" b="1" kern="0" dirty="0" err="1">
                <a:solidFill>
                  <a:srgbClr val="595959"/>
                </a:solidFill>
                <a:latin typeface="Verdana"/>
                <a:ea typeface="Verdana"/>
                <a:cs typeface="Verdana"/>
                <a:sym typeface="Verdana"/>
                <a:rtl val="0"/>
              </a:rPr>
              <a:t>projets</a:t>
            </a:r>
            <a:r>
              <a:rPr lang="en-CA" sz="1200" kern="0" dirty="0">
                <a:solidFill>
                  <a:srgbClr val="595959"/>
                </a:solidFill>
                <a:latin typeface="Verdana"/>
                <a:ea typeface="Verdana"/>
                <a:cs typeface="Verdana"/>
                <a:sym typeface="Verdana"/>
                <a:rtl val="0"/>
              </a:rPr>
              <a:t>.</a:t>
            </a:r>
          </a:p>
          <a:p>
            <a:pPr marL="457200" indent="-304800">
              <a:lnSpc>
                <a:spcPct val="115000"/>
              </a:lnSpc>
              <a:buClr>
                <a:srgbClr val="595959"/>
              </a:buClr>
              <a:buSzPct val="100000"/>
              <a:buFont typeface="Verdana"/>
              <a:buChar char="-"/>
            </a:pPr>
            <a:r>
              <a:rPr lang="en-CA" sz="1200" kern="0" dirty="0" err="1">
                <a:solidFill>
                  <a:srgbClr val="595959"/>
                </a:solidFill>
                <a:latin typeface="Verdana"/>
                <a:ea typeface="Verdana"/>
                <a:cs typeface="Verdana"/>
                <a:sym typeface="Verdana"/>
                <a:rtl val="0"/>
              </a:rPr>
              <a:t>Enfin</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parce</a:t>
            </a:r>
            <a:r>
              <a:rPr lang="en-CA" sz="1200" kern="0" dirty="0">
                <a:solidFill>
                  <a:srgbClr val="595959"/>
                </a:solidFill>
                <a:latin typeface="Verdana"/>
                <a:ea typeface="Verdana"/>
                <a:cs typeface="Verdana"/>
                <a:sym typeface="Verdana"/>
                <a:rtl val="0"/>
              </a:rPr>
              <a:t> que la </a:t>
            </a:r>
            <a:r>
              <a:rPr lang="en-CA" sz="1200" kern="0" dirty="0" err="1">
                <a:solidFill>
                  <a:srgbClr val="595959"/>
                </a:solidFill>
                <a:latin typeface="Verdana"/>
                <a:ea typeface="Verdana"/>
                <a:cs typeface="Verdana"/>
                <a:sym typeface="Verdana"/>
                <a:rtl val="0"/>
              </a:rPr>
              <a:t>Nef</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pourra</a:t>
            </a:r>
            <a:r>
              <a:rPr lang="en-CA" sz="1200" kern="0" dirty="0">
                <a:solidFill>
                  <a:srgbClr val="595959"/>
                </a:solidFill>
                <a:latin typeface="Verdana"/>
                <a:ea typeface="Verdana"/>
                <a:cs typeface="Verdana"/>
                <a:sym typeface="Verdana"/>
                <a:rtl val="0"/>
              </a:rPr>
              <a:t> </a:t>
            </a:r>
            <a:r>
              <a:rPr lang="en-CA" sz="1200" kern="0" dirty="0" err="1">
                <a:solidFill>
                  <a:srgbClr val="595959"/>
                </a:solidFill>
                <a:latin typeface="Verdana"/>
                <a:ea typeface="Verdana"/>
                <a:cs typeface="Verdana"/>
                <a:sym typeface="Verdana"/>
                <a:rtl val="0"/>
              </a:rPr>
              <a:t>ainsi</a:t>
            </a:r>
            <a:r>
              <a:rPr lang="en-CA" sz="1200" kern="0" dirty="0">
                <a:solidFill>
                  <a:srgbClr val="595959"/>
                </a:solidFill>
                <a:latin typeface="Verdana"/>
                <a:ea typeface="Verdana"/>
                <a:cs typeface="Verdana"/>
                <a:sym typeface="Verdana"/>
                <a:rtl val="0"/>
              </a:rPr>
              <a:t> </a:t>
            </a:r>
            <a:r>
              <a:rPr lang="en-CA" sz="1200" b="1" kern="0" dirty="0" err="1">
                <a:solidFill>
                  <a:srgbClr val="595959"/>
                </a:solidFill>
                <a:latin typeface="Verdana"/>
                <a:ea typeface="Verdana"/>
                <a:cs typeface="Verdana"/>
                <a:sym typeface="Verdana"/>
                <a:rtl val="0"/>
              </a:rPr>
              <a:t>développer</a:t>
            </a:r>
            <a:r>
              <a:rPr lang="en-CA" sz="1200" b="1" kern="0" dirty="0">
                <a:solidFill>
                  <a:srgbClr val="595959"/>
                </a:solidFill>
                <a:latin typeface="Verdana"/>
                <a:ea typeface="Verdana"/>
                <a:cs typeface="Verdana"/>
                <a:sym typeface="Verdana"/>
                <a:rtl val="0"/>
              </a:rPr>
              <a:t> son action sur les 3 natures de </a:t>
            </a:r>
            <a:r>
              <a:rPr lang="en-CA" sz="1200" b="1" kern="0" dirty="0" err="1">
                <a:solidFill>
                  <a:srgbClr val="595959"/>
                </a:solidFill>
                <a:latin typeface="Verdana"/>
                <a:ea typeface="Verdana"/>
                <a:cs typeface="Verdana"/>
                <a:sym typeface="Verdana"/>
                <a:rtl val="0"/>
              </a:rPr>
              <a:t>l’argent</a:t>
            </a:r>
            <a:r>
              <a:rPr lang="en-CA" sz="1200" b="1" kern="0" dirty="0">
                <a:solidFill>
                  <a:srgbClr val="595959"/>
                </a:solidFill>
                <a:latin typeface="Verdana"/>
                <a:ea typeface="Verdana"/>
                <a:cs typeface="Verdana"/>
                <a:sym typeface="Verdana"/>
                <a:rtl val="0"/>
              </a:rPr>
              <a:t>.</a:t>
            </a:r>
            <a:r>
              <a:rPr lang="en-CA" sz="1200" kern="0" dirty="0">
                <a:solidFill>
                  <a:srgbClr val="595959"/>
                </a:solidFill>
                <a:latin typeface="Verdana"/>
                <a:ea typeface="Verdana"/>
                <a:cs typeface="Verdana"/>
                <a:sym typeface="Verdana"/>
                <a:rtl val="0"/>
              </a:rPr>
              <a:t> </a:t>
            </a:r>
          </a:p>
          <a:p>
            <a:pPr>
              <a:lnSpc>
                <a:spcPct val="115000"/>
              </a:lnSpc>
            </a:pPr>
            <a:endParaRPr sz="1200" kern="0" dirty="0">
              <a:solidFill>
                <a:srgbClr val="595959"/>
              </a:solidFill>
              <a:latin typeface="Verdana"/>
              <a:ea typeface="Verdana"/>
              <a:cs typeface="Verdana"/>
              <a:sym typeface="Verdana"/>
              <a:rtl val="0"/>
            </a:endParaRPr>
          </a:p>
          <a:p>
            <a:endParaRPr sz="2000" kern="0" dirty="0">
              <a:solidFill>
                <a:srgbClr val="595959"/>
              </a:solidFill>
              <a:latin typeface="Verdana"/>
              <a:ea typeface="Verdana"/>
              <a:cs typeface="Verdana"/>
              <a:sym typeface="Verdana"/>
              <a:rtl val="0"/>
            </a:endParaRPr>
          </a:p>
        </p:txBody>
      </p:sp>
      <p:pic>
        <p:nvPicPr>
          <p:cNvPr id="163" name="Shape 163"/>
          <p:cNvPicPr preferRelativeResize="0"/>
          <p:nvPr/>
        </p:nvPicPr>
        <p:blipFill rotWithShape="1">
          <a:blip r:embed="rId4">
            <a:alphaModFix/>
          </a:blip>
          <a:srcRect/>
          <a:stretch/>
        </p:blipFill>
        <p:spPr>
          <a:xfrm>
            <a:off x="337354" y="1836773"/>
            <a:ext cx="485699" cy="315600"/>
          </a:xfrm>
          <a:prstGeom prst="rect">
            <a:avLst/>
          </a:prstGeom>
          <a:noFill/>
          <a:ln>
            <a:noFill/>
          </a:ln>
        </p:spPr>
      </p:pic>
      <p:pic>
        <p:nvPicPr>
          <p:cNvPr id="164" name="Shape 164"/>
          <p:cNvPicPr preferRelativeResize="0"/>
          <p:nvPr/>
        </p:nvPicPr>
        <p:blipFill rotWithShape="1">
          <a:blip r:embed="rId4">
            <a:alphaModFix/>
          </a:blip>
          <a:srcRect/>
          <a:stretch/>
        </p:blipFill>
        <p:spPr>
          <a:xfrm>
            <a:off x="376229" y="3922523"/>
            <a:ext cx="485699" cy="315600"/>
          </a:xfrm>
          <a:prstGeom prst="rect">
            <a:avLst/>
          </a:prstGeom>
          <a:noFill/>
          <a:ln>
            <a:noFill/>
          </a:ln>
        </p:spPr>
      </p:pic>
      <p:sp>
        <p:nvSpPr>
          <p:cNvPr id="165" name="Shape 165"/>
          <p:cNvSpPr txBox="1"/>
          <p:nvPr/>
        </p:nvSpPr>
        <p:spPr>
          <a:xfrm>
            <a:off x="1070004" y="3581377"/>
            <a:ext cx="7184999" cy="1332899"/>
          </a:xfrm>
          <a:prstGeom prst="rect">
            <a:avLst/>
          </a:prstGeom>
          <a:noFill/>
          <a:ln>
            <a:noFill/>
          </a:ln>
        </p:spPr>
        <p:txBody>
          <a:bodyPr lIns="91425" tIns="91425" rIns="91425" bIns="91425" anchor="ctr" anchorCtr="0">
            <a:noAutofit/>
          </a:bodyPr>
          <a:lstStyle/>
          <a:p>
            <a:pPr algn="just">
              <a:lnSpc>
                <a:spcPct val="115000"/>
              </a:lnSpc>
            </a:pPr>
            <a:r>
              <a:rPr lang="en-CA" sz="1400" kern="0">
                <a:solidFill>
                  <a:srgbClr val="595959"/>
                </a:solidFill>
                <a:latin typeface="Verdana"/>
                <a:ea typeface="Verdana"/>
                <a:cs typeface="Verdana"/>
                <a:sym typeface="Verdana"/>
                <a:rtl val="0"/>
              </a:rPr>
              <a:t>La Nef souhaite ainsi créer une plateforme de Finance Participative dans le prolongement de son projet Culturel</a:t>
            </a:r>
          </a:p>
        </p:txBody>
      </p:sp>
    </p:spTree>
    <p:extLst>
      <p:ext uri="{BB962C8B-B14F-4D97-AF65-F5344CB8AC3E}">
        <p14:creationId xmlns:p14="http://schemas.microsoft.com/office/powerpoint/2010/main" val="14493618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500" fill="hold"/>
                                        <p:tgtEl>
                                          <p:spTgt spid="162"/>
                                        </p:tgtEl>
                                        <p:attrNameLst>
                                          <p:attrName>ppt_x</p:attrName>
                                        </p:attrNameLst>
                                      </p:cBhvr>
                                      <p:tavLst>
                                        <p:tav tm="0">
                                          <p:val>
                                            <p:strVal val="#ppt_x"/>
                                          </p:val>
                                        </p:tav>
                                        <p:tav tm="100000">
                                          <p:val>
                                            <p:strVal val="#ppt_x"/>
                                          </p:val>
                                        </p:tav>
                                      </p:tavLst>
                                    </p:anim>
                                    <p:anim calcmode="lin" valueType="num">
                                      <p:cBhvr additive="base">
                                        <p:cTn id="8" dur="500" fill="hold"/>
                                        <p:tgtEl>
                                          <p:spTgt spid="1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fill="hold"/>
                                        <p:tgtEl>
                                          <p:spTgt spid="165"/>
                                        </p:tgtEl>
                                        <p:attrNameLst>
                                          <p:attrName>ppt_x</p:attrName>
                                        </p:attrNameLst>
                                      </p:cBhvr>
                                      <p:tavLst>
                                        <p:tav tm="0">
                                          <p:val>
                                            <p:strVal val="#ppt_x"/>
                                          </p:val>
                                        </p:tav>
                                        <p:tav tm="100000">
                                          <p:val>
                                            <p:strVal val="#ppt_x"/>
                                          </p:val>
                                        </p:tav>
                                      </p:tavLst>
                                    </p:anim>
                                    <p:anim calcmode="lin" valueType="num">
                                      <p:cBhvr additive="base">
                                        <p:cTn id="18" dur="500" fill="hold"/>
                                        <p:tgtEl>
                                          <p:spTgt spid="16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 calcmode="lin" valueType="num">
                                      <p:cBhvr additive="base">
                                        <p:cTn id="21" dur="500" fill="hold"/>
                                        <p:tgtEl>
                                          <p:spTgt spid="164"/>
                                        </p:tgtEl>
                                        <p:attrNameLst>
                                          <p:attrName>ppt_x</p:attrName>
                                        </p:attrNameLst>
                                      </p:cBhvr>
                                      <p:tavLst>
                                        <p:tav tm="0">
                                          <p:val>
                                            <p:strVal val="#ppt_x"/>
                                          </p:val>
                                        </p:tav>
                                        <p:tav tm="100000">
                                          <p:val>
                                            <p:strVal val="#ppt_x"/>
                                          </p:val>
                                        </p:tav>
                                      </p:tavLst>
                                    </p:anim>
                                    <p:anim calcmode="lin" valueType="num">
                                      <p:cBhvr additive="base">
                                        <p:cTn id="22"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itre 1"/>
          <p:cNvSpPr>
            <a:spLocks/>
          </p:cNvSpPr>
          <p:nvPr/>
        </p:nvSpPr>
        <p:spPr bwMode="auto">
          <a:xfrm>
            <a:off x="4741866" y="53975"/>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 participative </a:t>
            </a:r>
          </a:p>
        </p:txBody>
      </p:sp>
      <p:sp>
        <p:nvSpPr>
          <p:cNvPr id="37891"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37892"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6391" name="Text Box 8"/>
          <p:cNvSpPr txBox="1">
            <a:spLocks noChangeArrowheads="1"/>
          </p:cNvSpPr>
          <p:nvPr/>
        </p:nvSpPr>
        <p:spPr bwMode="auto">
          <a:xfrm>
            <a:off x="463551" y="1563689"/>
            <a:ext cx="84978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285750" indent="-285750" eaLnBrk="1" fontAlgn="base" hangingPunct="1">
              <a:spcBef>
                <a:spcPct val="0"/>
              </a:spcBef>
              <a:spcAft>
                <a:spcPct val="0"/>
              </a:spcAft>
              <a:buFont typeface="Arial" panose="020B0604020202020204" pitchFamily="34" charset="0"/>
              <a:buChar char="•"/>
              <a:defRPr/>
            </a:pPr>
            <a:r>
              <a:rPr lang="fr-FR" altLang="fr-FR" dirty="0" smtClean="0">
                <a:solidFill>
                  <a:srgbClr val="0070C0"/>
                </a:solidFill>
              </a:rPr>
              <a:t>Pourquoi a-t-on besoin d’une alternative au financement traditionnels ? </a:t>
            </a:r>
          </a:p>
          <a:p>
            <a:pPr eaLnBrk="1" fontAlgn="base" hangingPunct="1">
              <a:spcBef>
                <a:spcPct val="0"/>
              </a:spcBef>
              <a:spcAft>
                <a:spcPct val="0"/>
              </a:spcAft>
              <a:defRPr/>
            </a:pPr>
            <a:endParaRPr lang="fr-FR" altLang="fr-FR" dirty="0" smtClean="0">
              <a:solidFill>
                <a:srgbClr val="0070C0"/>
              </a:solidFill>
            </a:endParaRPr>
          </a:p>
          <a:p>
            <a:pPr marL="285750" indent="-285750" eaLnBrk="1" fontAlgn="base" hangingPunct="1">
              <a:spcBef>
                <a:spcPct val="0"/>
              </a:spcBef>
              <a:spcAft>
                <a:spcPct val="0"/>
              </a:spcAft>
              <a:buFont typeface="Arial" panose="020B0604020202020204" pitchFamily="34" charset="0"/>
              <a:buChar char="•"/>
              <a:defRPr/>
            </a:pPr>
            <a:endParaRPr lang="fr-FR" altLang="fr-FR" dirty="0">
              <a:solidFill>
                <a:srgbClr val="0070C0"/>
              </a:solidFill>
            </a:endParaRPr>
          </a:p>
          <a:p>
            <a:pPr marL="285750" indent="-285750" eaLnBrk="1" fontAlgn="base" hangingPunct="1">
              <a:spcBef>
                <a:spcPct val="0"/>
              </a:spcBef>
              <a:spcAft>
                <a:spcPct val="0"/>
              </a:spcAft>
              <a:buFont typeface="Arial" panose="020B0604020202020204" pitchFamily="34" charset="0"/>
              <a:buChar char="•"/>
              <a:defRPr/>
            </a:pPr>
            <a:r>
              <a:rPr lang="fr-FR" altLang="fr-FR" dirty="0" smtClean="0">
                <a:solidFill>
                  <a:srgbClr val="0070C0"/>
                </a:solidFill>
              </a:rPr>
              <a:t>La banque ne répond plus au besoins de financement ? </a:t>
            </a:r>
          </a:p>
          <a:p>
            <a:pPr marL="285750" indent="-285750" eaLnBrk="1" fontAlgn="base" hangingPunct="1">
              <a:spcBef>
                <a:spcPct val="0"/>
              </a:spcBef>
              <a:spcAft>
                <a:spcPct val="0"/>
              </a:spcAft>
              <a:buFont typeface="Arial" panose="020B0604020202020204" pitchFamily="34" charset="0"/>
              <a:buChar char="•"/>
              <a:defRPr/>
            </a:pPr>
            <a:endParaRPr lang="fr-FR" altLang="fr-FR" dirty="0" smtClean="0">
              <a:solidFill>
                <a:srgbClr val="0070C0"/>
              </a:solidFill>
            </a:endParaRPr>
          </a:p>
          <a:p>
            <a:pPr marL="285750" indent="-285750" eaLnBrk="1" fontAlgn="base" hangingPunct="1">
              <a:spcBef>
                <a:spcPct val="0"/>
              </a:spcBef>
              <a:spcAft>
                <a:spcPct val="0"/>
              </a:spcAft>
              <a:buFont typeface="Arial" panose="020B0604020202020204" pitchFamily="34" charset="0"/>
              <a:buChar char="•"/>
              <a:defRPr/>
            </a:pPr>
            <a:endParaRPr lang="fr-FR" altLang="fr-FR" dirty="0" smtClean="0">
              <a:solidFill>
                <a:srgbClr val="0070C0"/>
              </a:solidFill>
            </a:endParaRPr>
          </a:p>
          <a:p>
            <a:pPr marL="285750" indent="-285750" eaLnBrk="1" fontAlgn="base" hangingPunct="1">
              <a:spcBef>
                <a:spcPct val="0"/>
              </a:spcBef>
              <a:spcAft>
                <a:spcPct val="0"/>
              </a:spcAft>
              <a:buFont typeface="Arial" panose="020B0604020202020204" pitchFamily="34" charset="0"/>
              <a:buChar char="•"/>
              <a:defRPr/>
            </a:pPr>
            <a:r>
              <a:rPr lang="fr-FR" altLang="fr-FR" dirty="0" smtClean="0">
                <a:solidFill>
                  <a:srgbClr val="0070C0"/>
                </a:solidFill>
              </a:rPr>
              <a:t>Alternative à une </a:t>
            </a:r>
            <a:r>
              <a:rPr lang="fr-FR" altLang="fr-FR" dirty="0">
                <a:solidFill>
                  <a:srgbClr val="0070C0"/>
                </a:solidFill>
              </a:rPr>
              <a:t>organisation </a:t>
            </a:r>
            <a:r>
              <a:rPr lang="fr-FR" altLang="fr-FR" dirty="0" smtClean="0">
                <a:solidFill>
                  <a:srgbClr val="0070C0"/>
                </a:solidFill>
              </a:rPr>
              <a:t>et/ou à des valeurs ?</a:t>
            </a:r>
          </a:p>
          <a:p>
            <a:pPr marL="285750" indent="-285750" eaLnBrk="1" fontAlgn="base" hangingPunct="1">
              <a:spcBef>
                <a:spcPct val="0"/>
              </a:spcBef>
              <a:spcAft>
                <a:spcPct val="0"/>
              </a:spcAft>
              <a:buFont typeface="Arial" panose="020B0604020202020204" pitchFamily="34" charset="0"/>
              <a:buChar char="•"/>
              <a:defRPr/>
            </a:pPr>
            <a:endParaRPr lang="fr-FR" altLang="fr-FR" dirty="0" smtClean="0">
              <a:solidFill>
                <a:srgbClr val="0070C0"/>
              </a:solidFill>
            </a:endParaRPr>
          </a:p>
          <a:p>
            <a:pPr eaLnBrk="1" fontAlgn="base" hangingPunct="1">
              <a:spcBef>
                <a:spcPct val="0"/>
              </a:spcBef>
              <a:spcAft>
                <a:spcPct val="0"/>
              </a:spcAft>
              <a:defRPr/>
            </a:pPr>
            <a:r>
              <a:rPr lang="fr-FR" altLang="fr-FR" dirty="0" smtClean="0">
                <a:solidFill>
                  <a:srgbClr val="0070C0"/>
                </a:solidFill>
              </a:rPr>
              <a:t> </a:t>
            </a:r>
          </a:p>
          <a:p>
            <a:pPr eaLnBrk="1" fontAlgn="base" hangingPunct="1">
              <a:spcBef>
                <a:spcPct val="0"/>
              </a:spcBef>
              <a:spcAft>
                <a:spcPct val="0"/>
              </a:spcAft>
              <a:defRPr/>
            </a:pPr>
            <a:endParaRPr lang="fr-FR" altLang="fr-FR" sz="1800" dirty="0" smtClean="0">
              <a:solidFill>
                <a:srgbClr val="0070C0"/>
              </a:solidFill>
            </a:endParaRPr>
          </a:p>
        </p:txBody>
      </p:sp>
      <p:sp>
        <p:nvSpPr>
          <p:cNvPr id="37896" name="Espace réservé du titre 1"/>
          <p:cNvSpPr>
            <a:spLocks/>
          </p:cNvSpPr>
          <p:nvPr/>
        </p:nvSpPr>
        <p:spPr bwMode="auto">
          <a:xfrm>
            <a:off x="1403648" y="438152"/>
            <a:ext cx="781814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dirty="0" smtClean="0">
                <a:solidFill>
                  <a:srgbClr val="99CCFF"/>
                </a:solidFill>
                <a:latin typeface="Calibri" pitchFamily="34" charset="0"/>
              </a:rPr>
              <a:t>Nouveaux modes de financemen</a:t>
            </a:r>
            <a:r>
              <a:rPr lang="fr-FR" altLang="fr-FR" sz="2500" b="1" dirty="0" smtClean="0">
                <a:solidFill>
                  <a:srgbClr val="99CCFF"/>
                </a:solidFill>
                <a:latin typeface="Calibri" pitchFamily="34" charset="0"/>
              </a:rPr>
              <a:t>t ? </a:t>
            </a:r>
            <a:endParaRPr lang="fr-FR" altLang="fr-FR" sz="2400" b="1" dirty="0">
              <a:solidFill>
                <a:prstClr val="black"/>
              </a:solidFill>
              <a:latin typeface="Verdana" pitchFamily="34" charset="0"/>
            </a:endParaRPr>
          </a:p>
        </p:txBody>
      </p:sp>
    </p:spTree>
    <p:extLst>
      <p:ext uri="{BB962C8B-B14F-4D97-AF65-F5344CB8AC3E}">
        <p14:creationId xmlns:p14="http://schemas.microsoft.com/office/powerpoint/2010/main" val="22562075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91">
                                            <p:txEl>
                                              <p:pRg st="3" end="3"/>
                                            </p:txEl>
                                          </p:spTgt>
                                        </p:tgtEl>
                                        <p:attrNameLst>
                                          <p:attrName>style.visibility</p:attrName>
                                        </p:attrNameLst>
                                      </p:cBhvr>
                                      <p:to>
                                        <p:strVal val="visible"/>
                                      </p:to>
                                    </p:set>
                                    <p:animEffect transition="in" filter="fade">
                                      <p:cBhvr>
                                        <p:cTn id="12" dur="500"/>
                                        <p:tgtEl>
                                          <p:spTgt spid="1639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391">
                                            <p:txEl>
                                              <p:pRg st="6" end="6"/>
                                            </p:txEl>
                                          </p:spTgt>
                                        </p:tgtEl>
                                        <p:attrNameLst>
                                          <p:attrName>style.visibility</p:attrName>
                                        </p:attrNameLst>
                                      </p:cBhvr>
                                      <p:to>
                                        <p:strVal val="visible"/>
                                      </p:to>
                                    </p:set>
                                    <p:animEffect transition="in" filter="fade">
                                      <p:cBhvr>
                                        <p:cTn id="17" dur="500"/>
                                        <p:tgtEl>
                                          <p:spTgt spid="163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Shape 171"/>
          <p:cNvGrpSpPr/>
          <p:nvPr/>
        </p:nvGrpSpPr>
        <p:grpSpPr>
          <a:xfrm>
            <a:off x="376237" y="346072"/>
            <a:ext cx="7933068" cy="504811"/>
            <a:chOff x="407125" y="412743"/>
            <a:chExt cx="7606739" cy="597197"/>
          </a:xfrm>
        </p:grpSpPr>
        <p:sp>
          <p:nvSpPr>
            <p:cNvPr id="172" name="Shape 172"/>
            <p:cNvSpPr/>
            <p:nvPr/>
          </p:nvSpPr>
          <p:spPr>
            <a:xfrm>
              <a:off x="600396" y="514163"/>
              <a:ext cx="7361388" cy="338039"/>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1900" kern="0">
                  <a:solidFill>
                    <a:srgbClr val="53585F"/>
                  </a:solidFill>
                  <a:latin typeface="Verdana"/>
                  <a:ea typeface="Verdana"/>
                  <a:cs typeface="Verdana"/>
                  <a:sym typeface="Verdana"/>
                  <a:rtl val="0"/>
                </a:rPr>
                <a:t>LA NEF ET LA FINANCE PARTICIPATIVE</a:t>
              </a:r>
            </a:p>
          </p:txBody>
        </p:sp>
        <p:cxnSp>
          <p:nvCxnSpPr>
            <p:cNvPr id="173" name="Shape 173"/>
            <p:cNvCxnSpPr/>
            <p:nvPr/>
          </p:nvCxnSpPr>
          <p:spPr>
            <a:xfrm>
              <a:off x="427764" y="1009941"/>
              <a:ext cx="7586100" cy="0"/>
            </a:xfrm>
            <a:prstGeom prst="straightConnector1">
              <a:avLst/>
            </a:prstGeom>
            <a:noFill/>
            <a:ln w="25400" cap="flat" cmpd="sng">
              <a:solidFill>
                <a:srgbClr val="DCDEE0"/>
              </a:solidFill>
              <a:prstDash val="dot"/>
              <a:round/>
              <a:headEnd type="none" w="med" len="med"/>
              <a:tailEnd type="none" w="med" len="med"/>
            </a:ln>
          </p:spPr>
        </p:cxnSp>
        <p:sp>
          <p:nvSpPr>
            <p:cNvPr id="174" name="Shape 174"/>
            <p:cNvSpPr/>
            <p:nvPr/>
          </p:nvSpPr>
          <p:spPr>
            <a:xfrm>
              <a:off x="407125" y="412743"/>
              <a:ext cx="63774" cy="518346"/>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latin typeface="Verdana"/>
                <a:ea typeface="Verdana"/>
                <a:cs typeface="Verdana"/>
                <a:sym typeface="Verdana"/>
                <a:rtl val="0"/>
              </a:endParaRPr>
            </a:p>
          </p:txBody>
        </p:sp>
      </p:grpSp>
      <p:pic>
        <p:nvPicPr>
          <p:cNvPr id="175" name="Shape 175"/>
          <p:cNvPicPr preferRelativeResize="0"/>
          <p:nvPr/>
        </p:nvPicPr>
        <p:blipFill rotWithShape="1">
          <a:blip r:embed="rId3">
            <a:alphaModFix/>
          </a:blip>
          <a:srcRect/>
          <a:stretch/>
        </p:blipFill>
        <p:spPr>
          <a:xfrm>
            <a:off x="8255000" y="133350"/>
            <a:ext cx="857400" cy="592200"/>
          </a:xfrm>
          <a:prstGeom prst="rect">
            <a:avLst/>
          </a:prstGeom>
          <a:noFill/>
          <a:ln>
            <a:noFill/>
          </a:ln>
        </p:spPr>
      </p:pic>
      <p:cxnSp>
        <p:nvCxnSpPr>
          <p:cNvPr id="176" name="Shape 176"/>
          <p:cNvCxnSpPr/>
          <p:nvPr/>
        </p:nvCxnSpPr>
        <p:spPr>
          <a:xfrm>
            <a:off x="393700" y="850900"/>
            <a:ext cx="6418200" cy="0"/>
          </a:xfrm>
          <a:prstGeom prst="straightConnector1">
            <a:avLst/>
          </a:prstGeom>
          <a:noFill/>
          <a:ln w="25400" cap="flat" cmpd="sng">
            <a:solidFill>
              <a:srgbClr val="DCDEE0"/>
            </a:solidFill>
            <a:prstDash val="dot"/>
            <a:round/>
            <a:headEnd type="none" w="med" len="med"/>
            <a:tailEnd type="none" w="med" len="med"/>
          </a:ln>
        </p:spPr>
      </p:cxnSp>
      <p:sp>
        <p:nvSpPr>
          <p:cNvPr id="177" name="Shape 177"/>
          <p:cNvSpPr txBox="1"/>
          <p:nvPr/>
        </p:nvSpPr>
        <p:spPr>
          <a:xfrm>
            <a:off x="393697" y="957200"/>
            <a:ext cx="3522600" cy="831000"/>
          </a:xfrm>
          <a:prstGeom prst="rect">
            <a:avLst/>
          </a:prstGeom>
          <a:noFill/>
          <a:ln>
            <a:noFill/>
          </a:ln>
        </p:spPr>
        <p:txBody>
          <a:bodyPr lIns="91425" tIns="45700" rIns="91425" bIns="45700" anchor="t" anchorCtr="0">
            <a:noAutofit/>
          </a:bodyPr>
          <a:lstStyle/>
          <a:p>
            <a:pPr algn="ctr"/>
            <a:endParaRPr sz="1400" kern="0">
              <a:solidFill>
                <a:srgbClr val="595959"/>
              </a:solidFill>
              <a:latin typeface="Verdana"/>
              <a:ea typeface="Verdana"/>
              <a:cs typeface="Verdana"/>
              <a:sym typeface="Verdana"/>
              <a:rtl val="0"/>
            </a:endParaRPr>
          </a:p>
        </p:txBody>
      </p:sp>
      <p:sp>
        <p:nvSpPr>
          <p:cNvPr id="178" name="Shape 178"/>
          <p:cNvSpPr txBox="1"/>
          <p:nvPr/>
        </p:nvSpPr>
        <p:spPr>
          <a:xfrm>
            <a:off x="7010404" y="4797427"/>
            <a:ext cx="2133599" cy="365099"/>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20</a:t>
            </a:fld>
            <a:endParaRPr lang="en-CA" sz="1100" kern="0">
              <a:solidFill>
                <a:srgbClr val="000000"/>
              </a:solidFill>
              <a:latin typeface="Verdana"/>
              <a:ea typeface="Verdana"/>
              <a:cs typeface="Verdana"/>
              <a:sym typeface="Verdana"/>
              <a:rtl val="0"/>
            </a:endParaRPr>
          </a:p>
        </p:txBody>
      </p:sp>
      <p:grpSp>
        <p:nvGrpSpPr>
          <p:cNvPr id="179" name="Shape 179"/>
          <p:cNvGrpSpPr/>
          <p:nvPr/>
        </p:nvGrpSpPr>
        <p:grpSpPr>
          <a:xfrm>
            <a:off x="87" y="5057724"/>
            <a:ext cx="4643804" cy="87276"/>
            <a:chOff x="2055030" y="1463669"/>
            <a:chExt cx="2304389" cy="544800"/>
          </a:xfrm>
        </p:grpSpPr>
        <p:sp>
          <p:nvSpPr>
            <p:cNvPr id="180" name="Shape 180"/>
            <p:cNvSpPr/>
            <p:nvPr/>
          </p:nvSpPr>
          <p:spPr>
            <a:xfrm>
              <a:off x="2055030" y="1463669"/>
              <a:ext cx="576000" cy="544800"/>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81" name="Shape 181"/>
            <p:cNvSpPr/>
            <p:nvPr/>
          </p:nvSpPr>
          <p:spPr>
            <a:xfrm>
              <a:off x="2630897" y="1463669"/>
              <a:ext cx="576600" cy="544800"/>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82" name="Shape 182"/>
            <p:cNvSpPr/>
            <p:nvPr/>
          </p:nvSpPr>
          <p:spPr>
            <a:xfrm>
              <a:off x="3207551" y="1463669"/>
              <a:ext cx="576000" cy="544800"/>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83" name="Shape 183"/>
            <p:cNvSpPr/>
            <p:nvPr/>
          </p:nvSpPr>
          <p:spPr>
            <a:xfrm>
              <a:off x="3783419" y="1463669"/>
              <a:ext cx="576000" cy="544800"/>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184" name="Shape 184"/>
          <p:cNvGrpSpPr/>
          <p:nvPr/>
        </p:nvGrpSpPr>
        <p:grpSpPr>
          <a:xfrm>
            <a:off x="4643538" y="5056120"/>
            <a:ext cx="4500737" cy="88856"/>
            <a:chOff x="2055030" y="1463669"/>
            <a:chExt cx="2304289" cy="544800"/>
          </a:xfrm>
        </p:grpSpPr>
        <p:sp>
          <p:nvSpPr>
            <p:cNvPr id="185" name="Shape 185"/>
            <p:cNvSpPr/>
            <p:nvPr/>
          </p:nvSpPr>
          <p:spPr>
            <a:xfrm>
              <a:off x="2055030" y="1463669"/>
              <a:ext cx="576300" cy="544800"/>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86" name="Shape 186"/>
            <p:cNvSpPr/>
            <p:nvPr/>
          </p:nvSpPr>
          <p:spPr>
            <a:xfrm>
              <a:off x="2631297" y="1463669"/>
              <a:ext cx="576300" cy="544800"/>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87" name="Shape 187"/>
            <p:cNvSpPr/>
            <p:nvPr/>
          </p:nvSpPr>
          <p:spPr>
            <a:xfrm>
              <a:off x="3207565" y="1463669"/>
              <a:ext cx="575399" cy="544800"/>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188" name="Shape 188"/>
            <p:cNvSpPr/>
            <p:nvPr/>
          </p:nvSpPr>
          <p:spPr>
            <a:xfrm>
              <a:off x="3783019" y="1463669"/>
              <a:ext cx="576300" cy="544800"/>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sp>
        <p:nvSpPr>
          <p:cNvPr id="189" name="Shape 189"/>
          <p:cNvSpPr txBox="1"/>
          <p:nvPr/>
        </p:nvSpPr>
        <p:spPr>
          <a:xfrm>
            <a:off x="1038229" y="999326"/>
            <a:ext cx="7388099" cy="894000"/>
          </a:xfrm>
          <a:prstGeom prst="rect">
            <a:avLst/>
          </a:prstGeom>
          <a:noFill/>
          <a:ln>
            <a:noFill/>
          </a:ln>
        </p:spPr>
        <p:txBody>
          <a:bodyPr lIns="45700" tIns="22850" rIns="45700" bIns="22850" anchor="ctr" anchorCtr="0">
            <a:noAutofit/>
          </a:bodyPr>
          <a:lstStyle/>
          <a:p>
            <a:pPr algn="just">
              <a:lnSpc>
                <a:spcPct val="108664"/>
              </a:lnSpc>
              <a:buSzPct val="78571"/>
            </a:pPr>
            <a:r>
              <a:rPr lang="en-CA" sz="1400" b="1" kern="0">
                <a:solidFill>
                  <a:srgbClr val="595959"/>
                </a:solidFill>
                <a:latin typeface="Verdana"/>
                <a:ea typeface="Verdana"/>
                <a:cs typeface="Verdana"/>
                <a:sym typeface="Verdana"/>
                <a:rtl val="0"/>
              </a:rPr>
              <a:t>Dès 2013</a:t>
            </a:r>
            <a:r>
              <a:rPr lang="en-CA" sz="1400" kern="0">
                <a:solidFill>
                  <a:srgbClr val="595959"/>
                </a:solidFill>
                <a:latin typeface="Verdana"/>
                <a:ea typeface="Verdana"/>
                <a:cs typeface="Verdana"/>
                <a:sym typeface="Verdana"/>
                <a:rtl val="0"/>
              </a:rPr>
              <a:t>, la Nef a donc lancé </a:t>
            </a:r>
            <a:r>
              <a:rPr lang="en-CA" sz="1400" b="1" kern="0">
                <a:solidFill>
                  <a:srgbClr val="595959"/>
                </a:solidFill>
                <a:latin typeface="Verdana"/>
                <a:ea typeface="Verdana"/>
                <a:cs typeface="Verdana"/>
                <a:sym typeface="Verdana"/>
                <a:rtl val="0"/>
              </a:rPr>
              <a:t>Prêt de chez moi</a:t>
            </a:r>
            <a:r>
              <a:rPr lang="en-CA" sz="1400" kern="0">
                <a:solidFill>
                  <a:srgbClr val="595959"/>
                </a:solidFill>
                <a:latin typeface="Verdana"/>
                <a:ea typeface="Verdana"/>
                <a:cs typeface="Verdana"/>
                <a:sym typeface="Verdana"/>
                <a:rtl val="0"/>
              </a:rPr>
              <a:t>, une plateforme de finance participative sous la forme de prêt qui permet aux citoyens rhônalpins de soutenir des micro-projets engagés dans l’économie sociale et solidaire.</a:t>
            </a:r>
          </a:p>
        </p:txBody>
      </p:sp>
      <p:pic>
        <p:nvPicPr>
          <p:cNvPr id="190" name="Shape 190"/>
          <p:cNvPicPr preferRelativeResize="0"/>
          <p:nvPr/>
        </p:nvPicPr>
        <p:blipFill rotWithShape="1">
          <a:blip r:embed="rId4">
            <a:alphaModFix/>
          </a:blip>
          <a:srcRect/>
          <a:stretch/>
        </p:blipFill>
        <p:spPr>
          <a:xfrm>
            <a:off x="337345" y="1151732"/>
            <a:ext cx="485699" cy="249299"/>
          </a:xfrm>
          <a:prstGeom prst="rect">
            <a:avLst/>
          </a:prstGeom>
          <a:noFill/>
          <a:ln>
            <a:noFill/>
          </a:ln>
        </p:spPr>
      </p:pic>
      <p:sp>
        <p:nvSpPr>
          <p:cNvPr id="191" name="Shape 191"/>
          <p:cNvSpPr txBox="1"/>
          <p:nvPr/>
        </p:nvSpPr>
        <p:spPr>
          <a:xfrm>
            <a:off x="1038225" y="2083152"/>
            <a:ext cx="7560600" cy="993899"/>
          </a:xfrm>
          <a:prstGeom prst="rect">
            <a:avLst/>
          </a:prstGeom>
          <a:noFill/>
          <a:ln>
            <a:noFill/>
          </a:ln>
        </p:spPr>
        <p:txBody>
          <a:bodyPr lIns="45700" tIns="22850" rIns="45700" bIns="22850" anchor="ctr" anchorCtr="0">
            <a:noAutofit/>
          </a:bodyPr>
          <a:lstStyle/>
          <a:p>
            <a:pPr algn="just">
              <a:buSzPct val="25000"/>
            </a:pPr>
            <a:r>
              <a:rPr lang="en-CA" sz="1400" b="1" kern="0">
                <a:solidFill>
                  <a:srgbClr val="595959"/>
                </a:solidFill>
                <a:latin typeface="Verdana"/>
                <a:ea typeface="Verdana"/>
                <a:cs typeface="Verdana"/>
                <a:sym typeface="Verdana"/>
                <a:rtl val="0"/>
              </a:rPr>
              <a:t>En 2014</a:t>
            </a:r>
            <a:r>
              <a:rPr lang="en-CA" sz="1400" kern="0">
                <a:solidFill>
                  <a:srgbClr val="595959"/>
                </a:solidFill>
                <a:latin typeface="Verdana"/>
                <a:ea typeface="Verdana"/>
                <a:cs typeface="Verdana"/>
                <a:sym typeface="Verdana"/>
                <a:rtl val="0"/>
              </a:rPr>
              <a:t>, une deuxième expérimentation a été menée à travers la levée de fonds sous la forme de dons pour le </a:t>
            </a:r>
            <a:r>
              <a:rPr lang="en-CA" sz="1400" b="1" kern="0">
                <a:solidFill>
                  <a:srgbClr val="595959"/>
                </a:solidFill>
                <a:latin typeface="Verdana"/>
                <a:ea typeface="Verdana"/>
                <a:cs typeface="Verdana"/>
                <a:sym typeface="Verdana"/>
                <a:rtl val="0"/>
              </a:rPr>
              <a:t>financement du film Libres ! de Jean-Paul Jaud</a:t>
            </a:r>
            <a:r>
              <a:rPr lang="en-CA" sz="1400" kern="0">
                <a:solidFill>
                  <a:srgbClr val="595959"/>
                </a:solidFill>
                <a:latin typeface="Verdana"/>
                <a:ea typeface="Verdana"/>
                <a:cs typeface="Verdana"/>
                <a:sym typeface="Verdana"/>
                <a:rtl val="0"/>
              </a:rPr>
              <a:t>. Cette campagne a permis de lever 180 000 euros en moins de trois mois (octobre-décembre 2014), et a permis à la Nef de confirmer sa légitimité à intervenir dans le champ de la Finance Participative sous la forme de dons.</a:t>
            </a:r>
          </a:p>
        </p:txBody>
      </p:sp>
      <p:pic>
        <p:nvPicPr>
          <p:cNvPr id="192" name="Shape 192"/>
          <p:cNvPicPr preferRelativeResize="0"/>
          <p:nvPr/>
        </p:nvPicPr>
        <p:blipFill rotWithShape="1">
          <a:blip r:embed="rId4">
            <a:alphaModFix/>
          </a:blip>
          <a:srcRect/>
          <a:stretch/>
        </p:blipFill>
        <p:spPr>
          <a:xfrm>
            <a:off x="337354" y="2054073"/>
            <a:ext cx="485699" cy="315600"/>
          </a:xfrm>
          <a:prstGeom prst="rect">
            <a:avLst/>
          </a:prstGeom>
          <a:noFill/>
          <a:ln>
            <a:noFill/>
          </a:ln>
        </p:spPr>
      </p:pic>
      <p:sp>
        <p:nvSpPr>
          <p:cNvPr id="193" name="Shape 193"/>
          <p:cNvSpPr txBox="1"/>
          <p:nvPr/>
        </p:nvSpPr>
        <p:spPr>
          <a:xfrm>
            <a:off x="1038229" y="3278325"/>
            <a:ext cx="7388099" cy="993899"/>
          </a:xfrm>
          <a:prstGeom prst="rect">
            <a:avLst/>
          </a:prstGeom>
          <a:noFill/>
          <a:ln>
            <a:noFill/>
          </a:ln>
        </p:spPr>
        <p:txBody>
          <a:bodyPr lIns="45700" tIns="22850" rIns="45700" bIns="22850" anchor="ctr" anchorCtr="0">
            <a:noAutofit/>
          </a:bodyPr>
          <a:lstStyle/>
          <a:p>
            <a:pPr algn="just">
              <a:lnSpc>
                <a:spcPct val="108664"/>
              </a:lnSpc>
              <a:buSzPct val="78571"/>
            </a:pPr>
            <a:r>
              <a:rPr lang="en-CA" sz="1400" kern="0">
                <a:solidFill>
                  <a:srgbClr val="595959"/>
                </a:solidFill>
                <a:latin typeface="Verdana"/>
                <a:ea typeface="Verdana"/>
                <a:cs typeface="Verdana"/>
                <a:sym typeface="Verdana"/>
                <a:rtl val="0"/>
              </a:rPr>
              <a:t>Forte de ces expériences, la Nef a décidé de généraliser son service de finance participative de don (</a:t>
            </a:r>
            <a:r>
              <a:rPr lang="en-CA" sz="1400" b="1" kern="0">
                <a:solidFill>
                  <a:srgbClr val="595959"/>
                </a:solidFill>
                <a:latin typeface="Verdana"/>
                <a:ea typeface="Verdana"/>
                <a:cs typeface="Verdana"/>
                <a:sym typeface="Verdana"/>
                <a:rtl val="0"/>
              </a:rPr>
              <a:t>lancé en mai 2015</a:t>
            </a:r>
            <a:r>
              <a:rPr lang="en-CA" sz="1400" kern="0">
                <a:solidFill>
                  <a:srgbClr val="595959"/>
                </a:solidFill>
                <a:latin typeface="Verdana"/>
                <a:ea typeface="Verdana"/>
                <a:cs typeface="Verdana"/>
                <a:sym typeface="Verdana"/>
                <a:rtl val="0"/>
              </a:rPr>
              <a:t>) et de développer la plateforme de Prêt de chez moi au niveau national (</a:t>
            </a:r>
            <a:r>
              <a:rPr lang="en-CA" sz="1400" b="1" kern="0">
                <a:solidFill>
                  <a:srgbClr val="595959"/>
                </a:solidFill>
                <a:latin typeface="Verdana"/>
                <a:ea typeface="Verdana"/>
                <a:cs typeface="Verdana"/>
                <a:sym typeface="Verdana"/>
                <a:rtl val="0"/>
              </a:rPr>
              <a:t>fin 2015</a:t>
            </a:r>
            <a:r>
              <a:rPr lang="en-CA" sz="1400" kern="0">
                <a:solidFill>
                  <a:srgbClr val="595959"/>
                </a:solidFill>
                <a:latin typeface="Verdana"/>
                <a:ea typeface="Verdana"/>
                <a:cs typeface="Verdana"/>
                <a:sym typeface="Verdana"/>
                <a:rtl val="0"/>
              </a:rPr>
              <a:t>)</a:t>
            </a:r>
          </a:p>
        </p:txBody>
      </p:sp>
      <p:pic>
        <p:nvPicPr>
          <p:cNvPr id="194" name="Shape 194"/>
          <p:cNvPicPr preferRelativeResize="0"/>
          <p:nvPr/>
        </p:nvPicPr>
        <p:blipFill rotWithShape="1">
          <a:blip r:embed="rId4">
            <a:alphaModFix/>
          </a:blip>
          <a:srcRect/>
          <a:stretch/>
        </p:blipFill>
        <p:spPr>
          <a:xfrm>
            <a:off x="337354" y="3401648"/>
            <a:ext cx="485699" cy="315600"/>
          </a:xfrm>
          <a:prstGeom prst="rect">
            <a:avLst/>
          </a:prstGeom>
          <a:noFill/>
          <a:ln>
            <a:noFill/>
          </a:ln>
        </p:spPr>
      </p:pic>
    </p:spTree>
    <p:extLst>
      <p:ext uri="{BB962C8B-B14F-4D97-AF65-F5344CB8AC3E}">
        <p14:creationId xmlns:p14="http://schemas.microsoft.com/office/powerpoint/2010/main" val="27606769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500" fill="hold"/>
                                        <p:tgtEl>
                                          <p:spTgt spid="192"/>
                                        </p:tgtEl>
                                        <p:attrNameLst>
                                          <p:attrName>ppt_x</p:attrName>
                                        </p:attrNameLst>
                                      </p:cBhvr>
                                      <p:tavLst>
                                        <p:tav tm="0">
                                          <p:val>
                                            <p:strVal val="#ppt_x"/>
                                          </p:val>
                                        </p:tav>
                                        <p:tav tm="100000">
                                          <p:val>
                                            <p:strVal val="#ppt_x"/>
                                          </p:val>
                                        </p:tav>
                                      </p:tavLst>
                                    </p:anim>
                                    <p:anim calcmode="lin" valueType="num">
                                      <p:cBhvr additive="base">
                                        <p:cTn id="8" dur="500" fill="hold"/>
                                        <p:tgtEl>
                                          <p:spTgt spid="19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1"/>
                                        </p:tgtEl>
                                        <p:attrNameLst>
                                          <p:attrName>style.visibility</p:attrName>
                                        </p:attrNameLst>
                                      </p:cBhvr>
                                      <p:to>
                                        <p:strVal val="visible"/>
                                      </p:to>
                                    </p:set>
                                    <p:anim calcmode="lin" valueType="num">
                                      <p:cBhvr additive="base">
                                        <p:cTn id="11" dur="500" fill="hold"/>
                                        <p:tgtEl>
                                          <p:spTgt spid="191"/>
                                        </p:tgtEl>
                                        <p:attrNameLst>
                                          <p:attrName>ppt_x</p:attrName>
                                        </p:attrNameLst>
                                      </p:cBhvr>
                                      <p:tavLst>
                                        <p:tav tm="0">
                                          <p:val>
                                            <p:strVal val="#ppt_x"/>
                                          </p:val>
                                        </p:tav>
                                        <p:tav tm="100000">
                                          <p:val>
                                            <p:strVal val="#ppt_x"/>
                                          </p:val>
                                        </p:tav>
                                      </p:tavLst>
                                    </p:anim>
                                    <p:anim calcmode="lin" valueType="num">
                                      <p:cBhvr additive="base">
                                        <p:cTn id="12"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 calcmode="lin" valueType="num">
                                      <p:cBhvr additive="base">
                                        <p:cTn id="17" dur="500" fill="hold"/>
                                        <p:tgtEl>
                                          <p:spTgt spid="194"/>
                                        </p:tgtEl>
                                        <p:attrNameLst>
                                          <p:attrName>ppt_x</p:attrName>
                                        </p:attrNameLst>
                                      </p:cBhvr>
                                      <p:tavLst>
                                        <p:tav tm="0">
                                          <p:val>
                                            <p:strVal val="#ppt_x"/>
                                          </p:val>
                                        </p:tav>
                                        <p:tav tm="100000">
                                          <p:val>
                                            <p:strVal val="#ppt_x"/>
                                          </p:val>
                                        </p:tav>
                                      </p:tavLst>
                                    </p:anim>
                                    <p:anim calcmode="lin" valueType="num">
                                      <p:cBhvr additive="base">
                                        <p:cTn id="18" dur="500" fill="hold"/>
                                        <p:tgtEl>
                                          <p:spTgt spid="19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3"/>
                                        </p:tgtEl>
                                        <p:attrNameLst>
                                          <p:attrName>style.visibility</p:attrName>
                                        </p:attrNameLst>
                                      </p:cBhvr>
                                      <p:to>
                                        <p:strVal val="visible"/>
                                      </p:to>
                                    </p:set>
                                    <p:anim calcmode="lin" valueType="num">
                                      <p:cBhvr additive="base">
                                        <p:cTn id="21" dur="500" fill="hold"/>
                                        <p:tgtEl>
                                          <p:spTgt spid="193"/>
                                        </p:tgtEl>
                                        <p:attrNameLst>
                                          <p:attrName>ppt_x</p:attrName>
                                        </p:attrNameLst>
                                      </p:cBhvr>
                                      <p:tavLst>
                                        <p:tav tm="0">
                                          <p:val>
                                            <p:strVal val="#ppt_x"/>
                                          </p:val>
                                        </p:tav>
                                        <p:tav tm="100000">
                                          <p:val>
                                            <p:strVal val="#ppt_x"/>
                                          </p:val>
                                        </p:tav>
                                      </p:tavLst>
                                    </p:anim>
                                    <p:anim calcmode="lin" valueType="num">
                                      <p:cBhvr additive="base">
                                        <p:cTn id="22"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Shape 200"/>
          <p:cNvGrpSpPr/>
          <p:nvPr/>
        </p:nvGrpSpPr>
        <p:grpSpPr>
          <a:xfrm>
            <a:off x="376237" y="346072"/>
            <a:ext cx="7804514" cy="504811"/>
            <a:chOff x="407125" y="412743"/>
            <a:chExt cx="7606739" cy="597197"/>
          </a:xfrm>
        </p:grpSpPr>
        <p:sp>
          <p:nvSpPr>
            <p:cNvPr id="201" name="Shape 201"/>
            <p:cNvSpPr/>
            <p:nvPr/>
          </p:nvSpPr>
          <p:spPr>
            <a:xfrm>
              <a:off x="600389" y="514154"/>
              <a:ext cx="6747354" cy="338039"/>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2000" kern="0">
                  <a:solidFill>
                    <a:srgbClr val="53585F"/>
                  </a:solidFill>
                  <a:latin typeface="Verdana"/>
                  <a:ea typeface="Verdana"/>
                  <a:cs typeface="Verdana"/>
                  <a:sym typeface="Verdana"/>
                  <a:rtl val="0"/>
                </a:rPr>
                <a:t>LE SERVICE DE FINANCE PARTICIPATIVE DE DONS</a:t>
              </a:r>
            </a:p>
          </p:txBody>
        </p:sp>
        <p:cxnSp>
          <p:nvCxnSpPr>
            <p:cNvPr id="202" name="Shape 202"/>
            <p:cNvCxnSpPr/>
            <p:nvPr/>
          </p:nvCxnSpPr>
          <p:spPr>
            <a:xfrm>
              <a:off x="427764" y="1009941"/>
              <a:ext cx="7586100" cy="0"/>
            </a:xfrm>
            <a:prstGeom prst="straightConnector1">
              <a:avLst/>
            </a:prstGeom>
            <a:noFill/>
            <a:ln w="25400" cap="flat" cmpd="sng">
              <a:solidFill>
                <a:srgbClr val="DCDEE0"/>
              </a:solidFill>
              <a:prstDash val="dot"/>
              <a:round/>
              <a:headEnd type="none" w="med" len="med"/>
              <a:tailEnd type="none" w="med" len="med"/>
            </a:ln>
          </p:spPr>
        </p:cxnSp>
        <p:sp>
          <p:nvSpPr>
            <p:cNvPr id="203" name="Shape 203"/>
            <p:cNvSpPr/>
            <p:nvPr/>
          </p:nvSpPr>
          <p:spPr>
            <a:xfrm>
              <a:off x="407125" y="412743"/>
              <a:ext cx="63774" cy="518346"/>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ea typeface="Arial"/>
                <a:cs typeface="Arial"/>
                <a:sym typeface="Arial"/>
                <a:rtl val="0"/>
              </a:endParaRPr>
            </a:p>
          </p:txBody>
        </p:sp>
      </p:grpSp>
      <p:pic>
        <p:nvPicPr>
          <p:cNvPr id="204" name="Shape 204"/>
          <p:cNvPicPr preferRelativeResize="0"/>
          <p:nvPr/>
        </p:nvPicPr>
        <p:blipFill rotWithShape="1">
          <a:blip r:embed="rId3">
            <a:alphaModFix/>
          </a:blip>
          <a:srcRect/>
          <a:stretch/>
        </p:blipFill>
        <p:spPr>
          <a:xfrm>
            <a:off x="8255000" y="133350"/>
            <a:ext cx="857400" cy="592200"/>
          </a:xfrm>
          <a:prstGeom prst="rect">
            <a:avLst/>
          </a:prstGeom>
          <a:noFill/>
          <a:ln>
            <a:noFill/>
          </a:ln>
        </p:spPr>
      </p:pic>
      <p:cxnSp>
        <p:nvCxnSpPr>
          <p:cNvPr id="205" name="Shape 205"/>
          <p:cNvCxnSpPr/>
          <p:nvPr/>
        </p:nvCxnSpPr>
        <p:spPr>
          <a:xfrm>
            <a:off x="393700" y="850900"/>
            <a:ext cx="6418200" cy="0"/>
          </a:xfrm>
          <a:prstGeom prst="straightConnector1">
            <a:avLst/>
          </a:prstGeom>
          <a:noFill/>
          <a:ln w="25400" cap="flat" cmpd="sng">
            <a:solidFill>
              <a:srgbClr val="DCDEE0"/>
            </a:solidFill>
            <a:prstDash val="dot"/>
            <a:round/>
            <a:headEnd type="none" w="med" len="med"/>
            <a:tailEnd type="none" w="med" len="med"/>
          </a:ln>
        </p:spPr>
      </p:cxnSp>
      <p:pic>
        <p:nvPicPr>
          <p:cNvPr id="206" name="Shape 206"/>
          <p:cNvPicPr preferRelativeResize="0"/>
          <p:nvPr/>
        </p:nvPicPr>
        <p:blipFill rotWithShape="1">
          <a:blip r:embed="rId4">
            <a:alphaModFix/>
          </a:blip>
          <a:srcRect/>
          <a:stretch/>
        </p:blipFill>
        <p:spPr>
          <a:xfrm>
            <a:off x="283869" y="1080756"/>
            <a:ext cx="2160000" cy="1229999"/>
          </a:xfrm>
          <a:prstGeom prst="rect">
            <a:avLst/>
          </a:prstGeom>
          <a:noFill/>
          <a:ln>
            <a:noFill/>
          </a:ln>
        </p:spPr>
      </p:pic>
      <p:sp>
        <p:nvSpPr>
          <p:cNvPr id="207" name="Shape 207"/>
          <p:cNvSpPr txBox="1"/>
          <p:nvPr/>
        </p:nvSpPr>
        <p:spPr>
          <a:xfrm>
            <a:off x="7010404" y="4797427"/>
            <a:ext cx="2133599" cy="365099"/>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21</a:t>
            </a:fld>
            <a:endParaRPr lang="en-CA" sz="1100" kern="0">
              <a:solidFill>
                <a:srgbClr val="000000"/>
              </a:solidFill>
              <a:latin typeface="Verdana"/>
              <a:ea typeface="Verdana"/>
              <a:cs typeface="Verdana"/>
              <a:sym typeface="Verdana"/>
              <a:rtl val="0"/>
            </a:endParaRPr>
          </a:p>
        </p:txBody>
      </p:sp>
      <p:grpSp>
        <p:nvGrpSpPr>
          <p:cNvPr id="208" name="Shape 208"/>
          <p:cNvGrpSpPr/>
          <p:nvPr/>
        </p:nvGrpSpPr>
        <p:grpSpPr>
          <a:xfrm>
            <a:off x="87" y="5057724"/>
            <a:ext cx="4643804" cy="87276"/>
            <a:chOff x="2055030" y="1463669"/>
            <a:chExt cx="2304389" cy="544800"/>
          </a:xfrm>
        </p:grpSpPr>
        <p:sp>
          <p:nvSpPr>
            <p:cNvPr id="209" name="Shape 209"/>
            <p:cNvSpPr/>
            <p:nvPr/>
          </p:nvSpPr>
          <p:spPr>
            <a:xfrm>
              <a:off x="2055030" y="1463669"/>
              <a:ext cx="576000" cy="544800"/>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10" name="Shape 210"/>
            <p:cNvSpPr/>
            <p:nvPr/>
          </p:nvSpPr>
          <p:spPr>
            <a:xfrm>
              <a:off x="2630897" y="1463669"/>
              <a:ext cx="576600" cy="544800"/>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11" name="Shape 211"/>
            <p:cNvSpPr/>
            <p:nvPr/>
          </p:nvSpPr>
          <p:spPr>
            <a:xfrm>
              <a:off x="3207551" y="1463669"/>
              <a:ext cx="576000" cy="544800"/>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12" name="Shape 212"/>
            <p:cNvSpPr/>
            <p:nvPr/>
          </p:nvSpPr>
          <p:spPr>
            <a:xfrm>
              <a:off x="3783419" y="1463669"/>
              <a:ext cx="576000" cy="544800"/>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213" name="Shape 213"/>
          <p:cNvGrpSpPr/>
          <p:nvPr/>
        </p:nvGrpSpPr>
        <p:grpSpPr>
          <a:xfrm>
            <a:off x="4643538" y="5056120"/>
            <a:ext cx="4500737" cy="88856"/>
            <a:chOff x="2055030" y="1463669"/>
            <a:chExt cx="2304289" cy="544800"/>
          </a:xfrm>
        </p:grpSpPr>
        <p:sp>
          <p:nvSpPr>
            <p:cNvPr id="214" name="Shape 214"/>
            <p:cNvSpPr/>
            <p:nvPr/>
          </p:nvSpPr>
          <p:spPr>
            <a:xfrm>
              <a:off x="2055030" y="1463669"/>
              <a:ext cx="576300" cy="544800"/>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15" name="Shape 215"/>
            <p:cNvSpPr/>
            <p:nvPr/>
          </p:nvSpPr>
          <p:spPr>
            <a:xfrm>
              <a:off x="2631297" y="1463669"/>
              <a:ext cx="576300" cy="544800"/>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16" name="Shape 216"/>
            <p:cNvSpPr/>
            <p:nvPr/>
          </p:nvSpPr>
          <p:spPr>
            <a:xfrm>
              <a:off x="3207565" y="1463669"/>
              <a:ext cx="575399" cy="544800"/>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17" name="Shape 217"/>
            <p:cNvSpPr/>
            <p:nvPr/>
          </p:nvSpPr>
          <p:spPr>
            <a:xfrm>
              <a:off x="3783019" y="1463669"/>
              <a:ext cx="576300" cy="544800"/>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pic>
        <p:nvPicPr>
          <p:cNvPr id="218" name="Shape 218"/>
          <p:cNvPicPr preferRelativeResize="0"/>
          <p:nvPr/>
        </p:nvPicPr>
        <p:blipFill rotWithShape="1">
          <a:blip r:embed="rId5">
            <a:alphaModFix/>
          </a:blip>
          <a:srcRect/>
          <a:stretch/>
        </p:blipFill>
        <p:spPr>
          <a:xfrm>
            <a:off x="283869" y="2502807"/>
            <a:ext cx="2160000" cy="1080000"/>
          </a:xfrm>
          <a:prstGeom prst="rect">
            <a:avLst/>
          </a:prstGeom>
          <a:noFill/>
          <a:ln>
            <a:noFill/>
          </a:ln>
        </p:spPr>
      </p:pic>
      <p:sp>
        <p:nvSpPr>
          <p:cNvPr id="219" name="Shape 219"/>
          <p:cNvSpPr txBox="1"/>
          <p:nvPr/>
        </p:nvSpPr>
        <p:spPr>
          <a:xfrm>
            <a:off x="2425704" y="2876550"/>
            <a:ext cx="1917599" cy="215400"/>
          </a:xfrm>
          <a:prstGeom prst="rect">
            <a:avLst/>
          </a:prstGeom>
          <a:noFill/>
          <a:ln>
            <a:noFill/>
          </a:ln>
        </p:spPr>
        <p:txBody>
          <a:bodyPr lIns="91425" tIns="45700" rIns="91425" bIns="45700" anchor="t" anchorCtr="0">
            <a:noAutofit/>
          </a:bodyPr>
          <a:lstStyle/>
          <a:p>
            <a:pPr algn="ctr">
              <a:buSzPct val="25000"/>
            </a:pPr>
            <a:r>
              <a:rPr lang="en-CA" sz="800" kern="0">
                <a:solidFill>
                  <a:srgbClr val="000000"/>
                </a:solidFill>
                <a:latin typeface="Verdana"/>
                <a:ea typeface="Verdana"/>
                <a:cs typeface="Verdana"/>
                <a:sym typeface="Verdana"/>
                <a:rtl val="0"/>
              </a:rPr>
              <a:t>Evasion au naturel (38)</a:t>
            </a:r>
          </a:p>
        </p:txBody>
      </p:sp>
      <p:sp>
        <p:nvSpPr>
          <p:cNvPr id="220" name="Shape 220"/>
          <p:cNvSpPr txBox="1"/>
          <p:nvPr/>
        </p:nvSpPr>
        <p:spPr>
          <a:xfrm>
            <a:off x="2042641" y="4124494"/>
            <a:ext cx="2757900" cy="215400"/>
          </a:xfrm>
          <a:prstGeom prst="rect">
            <a:avLst/>
          </a:prstGeom>
          <a:noFill/>
          <a:ln>
            <a:noFill/>
          </a:ln>
        </p:spPr>
        <p:txBody>
          <a:bodyPr lIns="91425" tIns="45700" rIns="91425" bIns="45700" anchor="t" anchorCtr="0">
            <a:noAutofit/>
          </a:bodyPr>
          <a:lstStyle/>
          <a:p>
            <a:pPr algn="ctr">
              <a:buSzPct val="25000"/>
            </a:pPr>
            <a:r>
              <a:rPr lang="en-CA" sz="800" kern="0">
                <a:solidFill>
                  <a:srgbClr val="000000"/>
                </a:solidFill>
                <a:latin typeface="Verdana"/>
                <a:ea typeface="Verdana"/>
                <a:cs typeface="Verdana"/>
                <a:sym typeface="Verdana"/>
                <a:rtl val="0"/>
              </a:rPr>
              <a:t>Coopérative DHR (93)</a:t>
            </a:r>
          </a:p>
        </p:txBody>
      </p:sp>
      <p:sp>
        <p:nvSpPr>
          <p:cNvPr id="221" name="Shape 221"/>
          <p:cNvSpPr txBox="1"/>
          <p:nvPr/>
        </p:nvSpPr>
        <p:spPr>
          <a:xfrm>
            <a:off x="1981204" y="1547397"/>
            <a:ext cx="2666999" cy="338699"/>
          </a:xfrm>
          <a:prstGeom prst="rect">
            <a:avLst/>
          </a:prstGeom>
          <a:noFill/>
          <a:ln>
            <a:noFill/>
          </a:ln>
        </p:spPr>
        <p:txBody>
          <a:bodyPr lIns="91425" tIns="45700" rIns="91425" bIns="45700" anchor="t" anchorCtr="0">
            <a:noAutofit/>
          </a:bodyPr>
          <a:lstStyle/>
          <a:p>
            <a:pPr algn="ctr">
              <a:buSzPct val="25000"/>
            </a:pPr>
            <a:r>
              <a:rPr lang="en-CA" sz="800" i="1" kern="0">
                <a:solidFill>
                  <a:srgbClr val="000000"/>
                </a:solidFill>
                <a:latin typeface="Verdana"/>
                <a:ea typeface="Verdana"/>
                <a:cs typeface="Verdana"/>
                <a:sym typeface="Verdana"/>
                <a:rtl val="0"/>
              </a:rPr>
              <a:t>Libres!</a:t>
            </a:r>
            <a:r>
              <a:rPr lang="en-CA" sz="800" kern="0">
                <a:solidFill>
                  <a:srgbClr val="000000"/>
                </a:solidFill>
                <a:latin typeface="Verdana"/>
                <a:ea typeface="Verdana"/>
                <a:cs typeface="Verdana"/>
                <a:sym typeface="Verdana"/>
                <a:rtl val="0"/>
              </a:rPr>
              <a:t> Le film, </a:t>
            </a:r>
          </a:p>
          <a:p>
            <a:pPr algn="ctr">
              <a:buSzPct val="25000"/>
            </a:pPr>
            <a:r>
              <a:rPr lang="en-CA" sz="800" kern="0">
                <a:solidFill>
                  <a:srgbClr val="000000"/>
                </a:solidFill>
                <a:latin typeface="Verdana"/>
                <a:ea typeface="Verdana"/>
                <a:cs typeface="Verdana"/>
                <a:sym typeface="Verdana"/>
                <a:rtl val="0"/>
              </a:rPr>
              <a:t>réalisé par Jean-Paul Jaud</a:t>
            </a:r>
          </a:p>
        </p:txBody>
      </p:sp>
      <p:pic>
        <p:nvPicPr>
          <p:cNvPr id="222" name="Shape 222"/>
          <p:cNvPicPr preferRelativeResize="0"/>
          <p:nvPr/>
        </p:nvPicPr>
        <p:blipFill rotWithShape="1">
          <a:blip r:embed="rId6">
            <a:alphaModFix/>
          </a:blip>
          <a:srcRect/>
          <a:stretch/>
        </p:blipFill>
        <p:spPr>
          <a:xfrm>
            <a:off x="300329" y="3749123"/>
            <a:ext cx="2160000" cy="1080000"/>
          </a:xfrm>
          <a:prstGeom prst="rect">
            <a:avLst/>
          </a:prstGeom>
          <a:noFill/>
          <a:ln>
            <a:noFill/>
          </a:ln>
        </p:spPr>
      </p:pic>
      <p:pic>
        <p:nvPicPr>
          <p:cNvPr id="223" name="Shape 223"/>
          <p:cNvPicPr preferRelativeResize="0"/>
          <p:nvPr/>
        </p:nvPicPr>
        <p:blipFill>
          <a:blip r:embed="rId7">
            <a:alphaModFix/>
          </a:blip>
          <a:stretch>
            <a:fillRect/>
          </a:stretch>
        </p:blipFill>
        <p:spPr>
          <a:xfrm>
            <a:off x="4127304" y="1080751"/>
            <a:ext cx="4850727" cy="2539400"/>
          </a:xfrm>
          <a:prstGeom prst="rect">
            <a:avLst/>
          </a:prstGeom>
          <a:noFill/>
          <a:ln>
            <a:noFill/>
          </a:ln>
        </p:spPr>
      </p:pic>
    </p:spTree>
    <p:extLst>
      <p:ext uri="{BB962C8B-B14F-4D97-AF65-F5344CB8AC3E}">
        <p14:creationId xmlns:p14="http://schemas.microsoft.com/office/powerpoint/2010/main" val="351246329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 calcmode="lin" valueType="num">
                                      <p:cBhvr additive="base">
                                        <p:cTn id="7" dur="500" fill="hold"/>
                                        <p:tgtEl>
                                          <p:spTgt spid="206"/>
                                        </p:tgtEl>
                                        <p:attrNameLst>
                                          <p:attrName>ppt_x</p:attrName>
                                        </p:attrNameLst>
                                      </p:cBhvr>
                                      <p:tavLst>
                                        <p:tav tm="0">
                                          <p:val>
                                            <p:strVal val="#ppt_x"/>
                                          </p:val>
                                        </p:tav>
                                        <p:tav tm="100000">
                                          <p:val>
                                            <p:strVal val="#ppt_x"/>
                                          </p:val>
                                        </p:tav>
                                      </p:tavLst>
                                    </p:anim>
                                    <p:anim calcmode="lin" valueType="num">
                                      <p:cBhvr additive="base">
                                        <p:cTn id="8" dur="500" fill="hold"/>
                                        <p:tgtEl>
                                          <p:spTgt spid="2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1"/>
                                        </p:tgtEl>
                                        <p:attrNameLst>
                                          <p:attrName>style.visibility</p:attrName>
                                        </p:attrNameLst>
                                      </p:cBhvr>
                                      <p:to>
                                        <p:strVal val="visible"/>
                                      </p:to>
                                    </p:set>
                                    <p:anim calcmode="lin" valueType="num">
                                      <p:cBhvr additive="base">
                                        <p:cTn id="11" dur="500" fill="hold"/>
                                        <p:tgtEl>
                                          <p:spTgt spid="221"/>
                                        </p:tgtEl>
                                        <p:attrNameLst>
                                          <p:attrName>ppt_x</p:attrName>
                                        </p:attrNameLst>
                                      </p:cBhvr>
                                      <p:tavLst>
                                        <p:tav tm="0">
                                          <p:val>
                                            <p:strVal val="#ppt_x"/>
                                          </p:val>
                                        </p:tav>
                                        <p:tav tm="100000">
                                          <p:val>
                                            <p:strVal val="#ppt_x"/>
                                          </p:val>
                                        </p:tav>
                                      </p:tavLst>
                                    </p:anim>
                                    <p:anim calcmode="lin" valueType="num">
                                      <p:cBhvr additive="base">
                                        <p:cTn id="12" dur="500" fill="hold"/>
                                        <p:tgtEl>
                                          <p:spTgt spid="22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18"/>
                                        </p:tgtEl>
                                        <p:attrNameLst>
                                          <p:attrName>style.visibility</p:attrName>
                                        </p:attrNameLst>
                                      </p:cBhvr>
                                      <p:to>
                                        <p:strVal val="visible"/>
                                      </p:to>
                                    </p:set>
                                    <p:anim calcmode="lin" valueType="num">
                                      <p:cBhvr additive="base">
                                        <p:cTn id="16" dur="500" fill="hold"/>
                                        <p:tgtEl>
                                          <p:spTgt spid="218"/>
                                        </p:tgtEl>
                                        <p:attrNameLst>
                                          <p:attrName>ppt_x</p:attrName>
                                        </p:attrNameLst>
                                      </p:cBhvr>
                                      <p:tavLst>
                                        <p:tav tm="0">
                                          <p:val>
                                            <p:strVal val="#ppt_x"/>
                                          </p:val>
                                        </p:tav>
                                        <p:tav tm="100000">
                                          <p:val>
                                            <p:strVal val="#ppt_x"/>
                                          </p:val>
                                        </p:tav>
                                      </p:tavLst>
                                    </p:anim>
                                    <p:anim calcmode="lin" valueType="num">
                                      <p:cBhvr additive="base">
                                        <p:cTn id="17" dur="500" fill="hold"/>
                                        <p:tgtEl>
                                          <p:spTgt spid="21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9"/>
                                        </p:tgtEl>
                                        <p:attrNameLst>
                                          <p:attrName>style.visibility</p:attrName>
                                        </p:attrNameLst>
                                      </p:cBhvr>
                                      <p:to>
                                        <p:strVal val="visible"/>
                                      </p:to>
                                    </p:set>
                                    <p:anim calcmode="lin" valueType="num">
                                      <p:cBhvr additive="base">
                                        <p:cTn id="20" dur="500" fill="hold"/>
                                        <p:tgtEl>
                                          <p:spTgt spid="219"/>
                                        </p:tgtEl>
                                        <p:attrNameLst>
                                          <p:attrName>ppt_x</p:attrName>
                                        </p:attrNameLst>
                                      </p:cBhvr>
                                      <p:tavLst>
                                        <p:tav tm="0">
                                          <p:val>
                                            <p:strVal val="#ppt_x"/>
                                          </p:val>
                                        </p:tav>
                                        <p:tav tm="100000">
                                          <p:val>
                                            <p:strVal val="#ppt_x"/>
                                          </p:val>
                                        </p:tav>
                                      </p:tavLst>
                                    </p:anim>
                                    <p:anim calcmode="lin" valueType="num">
                                      <p:cBhvr additive="base">
                                        <p:cTn id="21" dur="500" fill="hold"/>
                                        <p:tgtEl>
                                          <p:spTgt spid="21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22"/>
                                        </p:tgtEl>
                                        <p:attrNameLst>
                                          <p:attrName>style.visibility</p:attrName>
                                        </p:attrNameLst>
                                      </p:cBhvr>
                                      <p:to>
                                        <p:strVal val="visible"/>
                                      </p:to>
                                    </p:set>
                                    <p:anim calcmode="lin" valueType="num">
                                      <p:cBhvr additive="base">
                                        <p:cTn id="25" dur="600" fill="hold"/>
                                        <p:tgtEl>
                                          <p:spTgt spid="222"/>
                                        </p:tgtEl>
                                        <p:attrNameLst>
                                          <p:attrName>ppt_x</p:attrName>
                                        </p:attrNameLst>
                                      </p:cBhvr>
                                      <p:tavLst>
                                        <p:tav tm="0">
                                          <p:val>
                                            <p:strVal val="#ppt_x"/>
                                          </p:val>
                                        </p:tav>
                                        <p:tav tm="100000">
                                          <p:val>
                                            <p:strVal val="#ppt_x"/>
                                          </p:val>
                                        </p:tav>
                                      </p:tavLst>
                                    </p:anim>
                                    <p:anim calcmode="lin" valueType="num">
                                      <p:cBhvr additive="base">
                                        <p:cTn id="26" dur="600" fill="hold"/>
                                        <p:tgtEl>
                                          <p:spTgt spid="2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0"/>
                                        </p:tgtEl>
                                        <p:attrNameLst>
                                          <p:attrName>style.visibility</p:attrName>
                                        </p:attrNameLst>
                                      </p:cBhvr>
                                      <p:to>
                                        <p:strVal val="visible"/>
                                      </p:to>
                                    </p:set>
                                    <p:anim calcmode="lin" valueType="num">
                                      <p:cBhvr additive="base">
                                        <p:cTn id="29" dur="500" fill="hold"/>
                                        <p:tgtEl>
                                          <p:spTgt spid="220"/>
                                        </p:tgtEl>
                                        <p:attrNameLst>
                                          <p:attrName>ppt_x</p:attrName>
                                        </p:attrNameLst>
                                      </p:cBhvr>
                                      <p:tavLst>
                                        <p:tav tm="0">
                                          <p:val>
                                            <p:strVal val="#ppt_x"/>
                                          </p:val>
                                        </p:tav>
                                        <p:tav tm="100000">
                                          <p:val>
                                            <p:strVal val="#ppt_x"/>
                                          </p:val>
                                        </p:tav>
                                      </p:tavLst>
                                    </p:anim>
                                    <p:anim calcmode="lin" valueType="num">
                                      <p:cBhvr additive="base">
                                        <p:cTn id="30" dur="500" fill="hold"/>
                                        <p:tgtEl>
                                          <p:spTgt spid="220"/>
                                        </p:tgtEl>
                                        <p:attrNameLst>
                                          <p:attrName>ppt_y</p:attrName>
                                        </p:attrNameLst>
                                      </p:cBhvr>
                                      <p:tavLst>
                                        <p:tav tm="0">
                                          <p:val>
                                            <p:strVal val="1+#ppt_h/2"/>
                                          </p:val>
                                        </p:tav>
                                        <p:tav tm="100000">
                                          <p:val>
                                            <p:strVal val="#ppt_y"/>
                                          </p:val>
                                        </p:tav>
                                      </p:tavLst>
                                    </p:anim>
                                  </p:childTnLst>
                                </p:cTn>
                              </p:par>
                            </p:childTnLst>
                          </p:cTn>
                        </p:par>
                        <p:par>
                          <p:cTn id="31" fill="hold">
                            <p:stCondLst>
                              <p:cond delay="1600"/>
                            </p:stCondLst>
                            <p:childTnLst>
                              <p:par>
                                <p:cTn id="32" presetID="2" presetClass="entr" presetSubtype="4" fill="hold" nodeType="afterEffect">
                                  <p:stCondLst>
                                    <p:cond delay="0"/>
                                  </p:stCondLst>
                                  <p:childTnLst>
                                    <p:set>
                                      <p:cBhvr>
                                        <p:cTn id="33" dur="1" fill="hold">
                                          <p:stCondLst>
                                            <p:cond delay="0"/>
                                          </p:stCondLst>
                                        </p:cTn>
                                        <p:tgtEl>
                                          <p:spTgt spid="223"/>
                                        </p:tgtEl>
                                        <p:attrNameLst>
                                          <p:attrName>style.visibility</p:attrName>
                                        </p:attrNameLst>
                                      </p:cBhvr>
                                      <p:to>
                                        <p:strVal val="visible"/>
                                      </p:to>
                                    </p:set>
                                    <p:anim calcmode="lin" valueType="num">
                                      <p:cBhvr additive="base">
                                        <p:cTn id="34" dur="500" fill="hold"/>
                                        <p:tgtEl>
                                          <p:spTgt spid="223"/>
                                        </p:tgtEl>
                                        <p:attrNameLst>
                                          <p:attrName>ppt_x</p:attrName>
                                        </p:attrNameLst>
                                      </p:cBhvr>
                                      <p:tavLst>
                                        <p:tav tm="0">
                                          <p:val>
                                            <p:strVal val="#ppt_x"/>
                                          </p:val>
                                        </p:tav>
                                        <p:tav tm="100000">
                                          <p:val>
                                            <p:strVal val="#ppt_x"/>
                                          </p:val>
                                        </p:tav>
                                      </p:tavLst>
                                    </p:anim>
                                    <p:anim calcmode="lin" valueType="num">
                                      <p:cBhvr additive="base">
                                        <p:cTn id="35"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p:bldP spid="2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Shape 229"/>
          <p:cNvGrpSpPr/>
          <p:nvPr/>
        </p:nvGrpSpPr>
        <p:grpSpPr>
          <a:xfrm>
            <a:off x="376237" y="346072"/>
            <a:ext cx="7933068" cy="504811"/>
            <a:chOff x="407125" y="412743"/>
            <a:chExt cx="7606739" cy="597197"/>
          </a:xfrm>
        </p:grpSpPr>
        <p:sp>
          <p:nvSpPr>
            <p:cNvPr id="230" name="Shape 230"/>
            <p:cNvSpPr/>
            <p:nvPr/>
          </p:nvSpPr>
          <p:spPr>
            <a:xfrm>
              <a:off x="600396" y="514163"/>
              <a:ext cx="7361388" cy="338039"/>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1900" kern="0">
                  <a:solidFill>
                    <a:srgbClr val="53585F"/>
                  </a:solidFill>
                  <a:latin typeface="Verdana"/>
                  <a:ea typeface="Verdana"/>
                  <a:cs typeface="Verdana"/>
                  <a:sym typeface="Verdana"/>
                  <a:rtl val="0"/>
                </a:rPr>
                <a:t>LE SERVICE DE FINANCE PARTICIPATIVE DE DONS </a:t>
              </a:r>
            </a:p>
            <a:p>
              <a:pPr>
                <a:buSzPct val="25000"/>
              </a:pPr>
              <a:r>
                <a:rPr lang="en-CA" sz="1900" kern="0">
                  <a:solidFill>
                    <a:srgbClr val="53585F"/>
                  </a:solidFill>
                  <a:latin typeface="Verdana"/>
                  <a:ea typeface="Verdana"/>
                  <a:cs typeface="Verdana"/>
                  <a:sym typeface="Verdana"/>
                  <a:rtl val="0"/>
                </a:rPr>
                <a:t>TYPOLOGIE DE PROJETS </a:t>
              </a:r>
            </a:p>
          </p:txBody>
        </p:sp>
        <p:cxnSp>
          <p:nvCxnSpPr>
            <p:cNvPr id="231" name="Shape 231"/>
            <p:cNvCxnSpPr/>
            <p:nvPr/>
          </p:nvCxnSpPr>
          <p:spPr>
            <a:xfrm>
              <a:off x="427764" y="1009941"/>
              <a:ext cx="7586100" cy="0"/>
            </a:xfrm>
            <a:prstGeom prst="straightConnector1">
              <a:avLst/>
            </a:prstGeom>
            <a:noFill/>
            <a:ln w="25400" cap="flat" cmpd="sng">
              <a:solidFill>
                <a:srgbClr val="DCDEE0"/>
              </a:solidFill>
              <a:prstDash val="dot"/>
              <a:round/>
              <a:headEnd type="none" w="med" len="med"/>
              <a:tailEnd type="none" w="med" len="med"/>
            </a:ln>
          </p:spPr>
        </p:cxnSp>
        <p:sp>
          <p:nvSpPr>
            <p:cNvPr id="232" name="Shape 232"/>
            <p:cNvSpPr/>
            <p:nvPr/>
          </p:nvSpPr>
          <p:spPr>
            <a:xfrm>
              <a:off x="407125" y="412743"/>
              <a:ext cx="63774" cy="518346"/>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latin typeface="Verdana"/>
                <a:ea typeface="Verdana"/>
                <a:cs typeface="Verdana"/>
                <a:sym typeface="Verdana"/>
                <a:rtl val="0"/>
              </a:endParaRPr>
            </a:p>
          </p:txBody>
        </p:sp>
      </p:grpSp>
      <p:pic>
        <p:nvPicPr>
          <p:cNvPr id="233" name="Shape 233"/>
          <p:cNvPicPr preferRelativeResize="0"/>
          <p:nvPr/>
        </p:nvPicPr>
        <p:blipFill rotWithShape="1">
          <a:blip r:embed="rId3">
            <a:alphaModFix/>
          </a:blip>
          <a:srcRect/>
          <a:stretch/>
        </p:blipFill>
        <p:spPr>
          <a:xfrm>
            <a:off x="8255000" y="133350"/>
            <a:ext cx="857400" cy="592200"/>
          </a:xfrm>
          <a:prstGeom prst="rect">
            <a:avLst/>
          </a:prstGeom>
          <a:noFill/>
          <a:ln>
            <a:noFill/>
          </a:ln>
        </p:spPr>
      </p:pic>
      <p:cxnSp>
        <p:nvCxnSpPr>
          <p:cNvPr id="234" name="Shape 234"/>
          <p:cNvCxnSpPr/>
          <p:nvPr/>
        </p:nvCxnSpPr>
        <p:spPr>
          <a:xfrm>
            <a:off x="393700" y="850900"/>
            <a:ext cx="6418200" cy="0"/>
          </a:xfrm>
          <a:prstGeom prst="straightConnector1">
            <a:avLst/>
          </a:prstGeom>
          <a:noFill/>
          <a:ln w="25400" cap="flat" cmpd="sng">
            <a:solidFill>
              <a:srgbClr val="DCDEE0"/>
            </a:solidFill>
            <a:prstDash val="dot"/>
            <a:round/>
            <a:headEnd type="none" w="med" len="med"/>
            <a:tailEnd type="none" w="med" len="med"/>
          </a:ln>
        </p:spPr>
      </p:cxnSp>
      <p:sp>
        <p:nvSpPr>
          <p:cNvPr id="235" name="Shape 235"/>
          <p:cNvSpPr txBox="1"/>
          <p:nvPr/>
        </p:nvSpPr>
        <p:spPr>
          <a:xfrm>
            <a:off x="393697" y="957200"/>
            <a:ext cx="3522600" cy="831000"/>
          </a:xfrm>
          <a:prstGeom prst="rect">
            <a:avLst/>
          </a:prstGeom>
          <a:noFill/>
          <a:ln>
            <a:noFill/>
          </a:ln>
        </p:spPr>
        <p:txBody>
          <a:bodyPr lIns="91425" tIns="45700" rIns="91425" bIns="45700" anchor="t" anchorCtr="0">
            <a:noAutofit/>
          </a:bodyPr>
          <a:lstStyle/>
          <a:p>
            <a:pPr algn="ctr"/>
            <a:endParaRPr sz="1400" kern="0">
              <a:solidFill>
                <a:srgbClr val="000000"/>
              </a:solidFill>
              <a:cs typeface="Arial"/>
              <a:sym typeface="Arial"/>
              <a:rtl val="0"/>
            </a:endParaRPr>
          </a:p>
        </p:txBody>
      </p:sp>
      <p:sp>
        <p:nvSpPr>
          <p:cNvPr id="236" name="Shape 236"/>
          <p:cNvSpPr txBox="1"/>
          <p:nvPr/>
        </p:nvSpPr>
        <p:spPr>
          <a:xfrm>
            <a:off x="7010404" y="4797427"/>
            <a:ext cx="2133599" cy="365099"/>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22</a:t>
            </a:fld>
            <a:endParaRPr lang="en-CA" sz="1100" kern="0">
              <a:solidFill>
                <a:srgbClr val="000000"/>
              </a:solidFill>
              <a:latin typeface="Verdana"/>
              <a:ea typeface="Verdana"/>
              <a:cs typeface="Verdana"/>
              <a:sym typeface="Verdana"/>
              <a:rtl val="0"/>
            </a:endParaRPr>
          </a:p>
        </p:txBody>
      </p:sp>
      <p:grpSp>
        <p:nvGrpSpPr>
          <p:cNvPr id="237" name="Shape 237"/>
          <p:cNvGrpSpPr/>
          <p:nvPr/>
        </p:nvGrpSpPr>
        <p:grpSpPr>
          <a:xfrm>
            <a:off x="87" y="5057724"/>
            <a:ext cx="4643804" cy="87276"/>
            <a:chOff x="2055030" y="1463669"/>
            <a:chExt cx="2304389" cy="544800"/>
          </a:xfrm>
        </p:grpSpPr>
        <p:sp>
          <p:nvSpPr>
            <p:cNvPr id="238" name="Shape 238"/>
            <p:cNvSpPr/>
            <p:nvPr/>
          </p:nvSpPr>
          <p:spPr>
            <a:xfrm>
              <a:off x="2055030" y="1463669"/>
              <a:ext cx="576000" cy="544800"/>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39" name="Shape 239"/>
            <p:cNvSpPr/>
            <p:nvPr/>
          </p:nvSpPr>
          <p:spPr>
            <a:xfrm>
              <a:off x="2630897" y="1463669"/>
              <a:ext cx="576600" cy="544800"/>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40" name="Shape 240"/>
            <p:cNvSpPr/>
            <p:nvPr/>
          </p:nvSpPr>
          <p:spPr>
            <a:xfrm>
              <a:off x="3207551" y="1463669"/>
              <a:ext cx="576000" cy="544800"/>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41" name="Shape 241"/>
            <p:cNvSpPr/>
            <p:nvPr/>
          </p:nvSpPr>
          <p:spPr>
            <a:xfrm>
              <a:off x="3783419" y="1463669"/>
              <a:ext cx="576000" cy="544800"/>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242" name="Shape 242"/>
          <p:cNvGrpSpPr/>
          <p:nvPr/>
        </p:nvGrpSpPr>
        <p:grpSpPr>
          <a:xfrm>
            <a:off x="4643538" y="5056120"/>
            <a:ext cx="4500737" cy="88856"/>
            <a:chOff x="2055030" y="1463669"/>
            <a:chExt cx="2304289" cy="544800"/>
          </a:xfrm>
        </p:grpSpPr>
        <p:sp>
          <p:nvSpPr>
            <p:cNvPr id="243" name="Shape 243"/>
            <p:cNvSpPr/>
            <p:nvPr/>
          </p:nvSpPr>
          <p:spPr>
            <a:xfrm>
              <a:off x="2055030" y="1463669"/>
              <a:ext cx="576300" cy="544800"/>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44" name="Shape 244"/>
            <p:cNvSpPr/>
            <p:nvPr/>
          </p:nvSpPr>
          <p:spPr>
            <a:xfrm>
              <a:off x="2631297" y="1463669"/>
              <a:ext cx="576300" cy="544800"/>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45" name="Shape 245"/>
            <p:cNvSpPr/>
            <p:nvPr/>
          </p:nvSpPr>
          <p:spPr>
            <a:xfrm>
              <a:off x="3207565" y="1463669"/>
              <a:ext cx="575399" cy="544800"/>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46" name="Shape 246"/>
            <p:cNvSpPr/>
            <p:nvPr/>
          </p:nvSpPr>
          <p:spPr>
            <a:xfrm>
              <a:off x="3783019" y="1463669"/>
              <a:ext cx="576300" cy="544800"/>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pic>
        <p:nvPicPr>
          <p:cNvPr id="247" name="Shape 247"/>
          <p:cNvPicPr preferRelativeResize="0"/>
          <p:nvPr/>
        </p:nvPicPr>
        <p:blipFill>
          <a:blip r:embed="rId4">
            <a:alphaModFix amt="10000"/>
          </a:blip>
          <a:stretch>
            <a:fillRect/>
          </a:stretch>
        </p:blipFill>
        <p:spPr>
          <a:xfrm>
            <a:off x="-31600" y="805702"/>
            <a:ext cx="9143998" cy="4337798"/>
          </a:xfrm>
          <a:prstGeom prst="rect">
            <a:avLst/>
          </a:prstGeom>
          <a:noFill/>
          <a:ln>
            <a:noFill/>
          </a:ln>
        </p:spPr>
      </p:pic>
      <p:sp>
        <p:nvSpPr>
          <p:cNvPr id="248" name="Shape 248"/>
          <p:cNvSpPr txBox="1"/>
          <p:nvPr/>
        </p:nvSpPr>
        <p:spPr>
          <a:xfrm>
            <a:off x="1069404" y="1642821"/>
            <a:ext cx="7388099" cy="3491099"/>
          </a:xfrm>
          <a:prstGeom prst="rect">
            <a:avLst/>
          </a:prstGeom>
          <a:noFill/>
          <a:ln>
            <a:noFill/>
          </a:ln>
        </p:spPr>
        <p:txBody>
          <a:bodyPr lIns="45700" tIns="22850" rIns="45700" bIns="22850" anchor="ctr" anchorCtr="0">
            <a:noAutofit/>
          </a:bodyPr>
          <a:lstStyle/>
          <a:p>
            <a:pPr algn="just">
              <a:buSzPct val="78571"/>
            </a:pPr>
            <a:r>
              <a:rPr lang="en-CA" sz="1400" b="1" kern="0" dirty="0" err="1">
                <a:solidFill>
                  <a:srgbClr val="595959"/>
                </a:solidFill>
                <a:latin typeface="Verdana"/>
                <a:ea typeface="Verdana"/>
                <a:cs typeface="Verdana"/>
                <a:sym typeface="Verdana"/>
                <a:rtl val="0"/>
              </a:rPr>
              <a:t>Deux</a:t>
            </a:r>
            <a:r>
              <a:rPr lang="en-CA" sz="1400" b="1" kern="0" dirty="0">
                <a:solidFill>
                  <a:srgbClr val="595959"/>
                </a:solidFill>
                <a:latin typeface="Verdana"/>
                <a:ea typeface="Verdana"/>
                <a:cs typeface="Verdana"/>
                <a:sym typeface="Verdana"/>
                <a:rtl val="0"/>
              </a:rPr>
              <a:t> typologies de </a:t>
            </a:r>
            <a:r>
              <a:rPr lang="en-CA" sz="1400" b="1" kern="0" dirty="0" err="1">
                <a:solidFill>
                  <a:srgbClr val="595959"/>
                </a:solidFill>
                <a:latin typeface="Verdana"/>
                <a:ea typeface="Verdana"/>
                <a:cs typeface="Verdana"/>
                <a:sym typeface="Verdana"/>
                <a:rtl val="0"/>
              </a:rPr>
              <a:t>projet</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répondant</a:t>
            </a:r>
            <a:r>
              <a:rPr lang="en-CA" sz="1400" kern="0" dirty="0">
                <a:solidFill>
                  <a:srgbClr val="595959"/>
                </a:solidFill>
                <a:latin typeface="Verdana"/>
                <a:ea typeface="Verdana"/>
                <a:cs typeface="Verdana"/>
                <a:sym typeface="Verdana"/>
                <a:rtl val="0"/>
              </a:rPr>
              <a:t> aux </a:t>
            </a:r>
            <a:r>
              <a:rPr lang="en-CA" sz="1400" kern="0" dirty="0" err="1">
                <a:solidFill>
                  <a:srgbClr val="595959"/>
                </a:solidFill>
                <a:latin typeface="Verdana"/>
                <a:ea typeface="Verdana"/>
                <a:cs typeface="Verdana"/>
                <a:sym typeface="Verdana"/>
                <a:rtl val="0"/>
              </a:rPr>
              <a:t>critères</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précédents</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sont</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privilégiées</a:t>
            </a:r>
            <a:r>
              <a:rPr lang="en-CA" sz="1400" kern="0" dirty="0">
                <a:solidFill>
                  <a:srgbClr val="595959"/>
                </a:solidFill>
                <a:latin typeface="Verdana"/>
                <a:ea typeface="Verdana"/>
                <a:cs typeface="Verdana"/>
                <a:sym typeface="Verdana"/>
                <a:rtl val="0"/>
              </a:rPr>
              <a:t> :</a:t>
            </a:r>
          </a:p>
          <a:p>
            <a:endParaRPr sz="1400" kern="0" dirty="0">
              <a:solidFill>
                <a:srgbClr val="595959"/>
              </a:solidFill>
              <a:latin typeface="Verdana"/>
              <a:ea typeface="Verdana"/>
              <a:cs typeface="Verdana"/>
              <a:sym typeface="Verdana"/>
              <a:rtl val="0"/>
            </a:endParaRPr>
          </a:p>
          <a:p>
            <a:pPr marL="457200" indent="-228600">
              <a:buClr>
                <a:srgbClr val="595959"/>
              </a:buClr>
              <a:buFont typeface="Verdana"/>
              <a:buChar char="-"/>
            </a:pPr>
            <a:r>
              <a:rPr lang="en-CA" sz="1400" kern="0" dirty="0">
                <a:solidFill>
                  <a:srgbClr val="595959"/>
                </a:solidFill>
                <a:latin typeface="Verdana"/>
                <a:ea typeface="Verdana"/>
                <a:cs typeface="Verdana"/>
                <a:sym typeface="Verdana"/>
                <a:rtl val="0"/>
              </a:rPr>
              <a:t>Des </a:t>
            </a:r>
            <a:r>
              <a:rPr lang="en-CA" sz="1400" kern="0" dirty="0" err="1">
                <a:solidFill>
                  <a:srgbClr val="595959"/>
                </a:solidFill>
                <a:latin typeface="Verdana"/>
                <a:ea typeface="Verdana"/>
                <a:cs typeface="Verdana"/>
                <a:sym typeface="Verdana"/>
                <a:rtl val="0"/>
              </a:rPr>
              <a:t>projets</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ayant</a:t>
            </a:r>
            <a:r>
              <a:rPr lang="en-CA" sz="1400" kern="0" dirty="0">
                <a:solidFill>
                  <a:srgbClr val="595959"/>
                </a:solidFill>
                <a:latin typeface="Verdana"/>
                <a:ea typeface="Verdana"/>
                <a:cs typeface="Verdana"/>
                <a:sym typeface="Verdana"/>
                <a:rtl val="0"/>
              </a:rPr>
              <a:t> pour </a:t>
            </a:r>
            <a:r>
              <a:rPr lang="en-CA" sz="1400" kern="0" dirty="0" err="1">
                <a:solidFill>
                  <a:srgbClr val="595959"/>
                </a:solidFill>
                <a:latin typeface="Verdana"/>
                <a:ea typeface="Verdana"/>
                <a:cs typeface="Verdana"/>
                <a:sym typeface="Verdana"/>
                <a:rtl val="0"/>
              </a:rPr>
              <a:t>finalité</a:t>
            </a:r>
            <a:r>
              <a:rPr lang="en-CA" sz="1400" kern="0" dirty="0">
                <a:solidFill>
                  <a:srgbClr val="595959"/>
                </a:solidFill>
                <a:latin typeface="Verdana"/>
                <a:ea typeface="Verdana"/>
                <a:cs typeface="Verdana"/>
                <a:sym typeface="Verdana"/>
                <a:rtl val="0"/>
              </a:rPr>
              <a:t> la </a:t>
            </a:r>
            <a:r>
              <a:rPr lang="en-CA" sz="1400" kern="0" dirty="0" err="1">
                <a:solidFill>
                  <a:srgbClr val="595959"/>
                </a:solidFill>
                <a:latin typeface="Verdana"/>
                <a:ea typeface="Verdana"/>
                <a:cs typeface="Verdana"/>
                <a:sym typeface="Verdana"/>
                <a:rtl val="0"/>
              </a:rPr>
              <a:t>création</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artistique</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l’éducation</a:t>
            </a:r>
            <a:r>
              <a:rPr lang="en-CA" sz="1400" kern="0" dirty="0">
                <a:solidFill>
                  <a:srgbClr val="595959"/>
                </a:solidFill>
                <a:latin typeface="Verdana"/>
                <a:ea typeface="Verdana"/>
                <a:cs typeface="Verdana"/>
                <a:sym typeface="Verdana"/>
                <a:rtl val="0"/>
              </a:rPr>
              <a:t>, le respect de </a:t>
            </a:r>
            <a:r>
              <a:rPr lang="en-CA" sz="1400" kern="0" dirty="0" err="1">
                <a:solidFill>
                  <a:srgbClr val="595959"/>
                </a:solidFill>
                <a:latin typeface="Verdana"/>
                <a:ea typeface="Verdana"/>
                <a:cs typeface="Verdana"/>
                <a:sym typeface="Verdana"/>
                <a:rtl val="0"/>
              </a:rPr>
              <a:t>l’environnement</a:t>
            </a:r>
            <a:r>
              <a:rPr lang="en-CA" sz="1400" kern="0" dirty="0">
                <a:solidFill>
                  <a:srgbClr val="595959"/>
                </a:solidFill>
                <a:latin typeface="Verdana"/>
                <a:ea typeface="Verdana"/>
                <a:cs typeface="Verdana"/>
                <a:sym typeface="Verdana"/>
                <a:rtl val="0"/>
              </a:rPr>
              <a:t>, la </a:t>
            </a:r>
            <a:r>
              <a:rPr lang="en-CA" sz="1400" kern="0" dirty="0" err="1">
                <a:solidFill>
                  <a:srgbClr val="595959"/>
                </a:solidFill>
                <a:latin typeface="Verdana"/>
                <a:ea typeface="Verdana"/>
                <a:cs typeface="Verdana"/>
                <a:sym typeface="Verdana"/>
                <a:rtl val="0"/>
              </a:rPr>
              <a:t>cohésion</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sociale</a:t>
            </a:r>
            <a:r>
              <a:rPr lang="en-CA" sz="1400" kern="0" dirty="0">
                <a:solidFill>
                  <a:srgbClr val="595959"/>
                </a:solidFill>
                <a:latin typeface="Verdana"/>
                <a:ea typeface="Verdana"/>
                <a:cs typeface="Verdana"/>
                <a:sym typeface="Verdana"/>
                <a:rtl val="0"/>
              </a:rPr>
              <a:t>, la </a:t>
            </a:r>
            <a:r>
              <a:rPr lang="en-CA" sz="1400" kern="0" dirty="0" err="1">
                <a:solidFill>
                  <a:srgbClr val="595959"/>
                </a:solidFill>
                <a:latin typeface="Verdana"/>
                <a:ea typeface="Verdana"/>
                <a:cs typeface="Verdana"/>
                <a:sym typeface="Verdana"/>
                <a:rtl val="0"/>
              </a:rPr>
              <a:t>solidarité</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ou</a:t>
            </a:r>
            <a:r>
              <a:rPr lang="en-CA" sz="1400" kern="0" dirty="0">
                <a:solidFill>
                  <a:srgbClr val="595959"/>
                </a:solidFill>
                <a:latin typeface="Verdana"/>
                <a:ea typeface="Verdana"/>
                <a:cs typeface="Verdana"/>
                <a:sym typeface="Verdana"/>
                <a:rtl val="0"/>
              </a:rPr>
              <a:t> la prise </a:t>
            </a:r>
            <a:r>
              <a:rPr lang="en-CA" sz="1400" kern="0" dirty="0" err="1">
                <a:solidFill>
                  <a:srgbClr val="595959"/>
                </a:solidFill>
                <a:latin typeface="Verdana"/>
                <a:ea typeface="Verdana"/>
                <a:cs typeface="Verdana"/>
                <a:sym typeface="Verdana"/>
                <a:rtl val="0"/>
              </a:rPr>
              <a:t>en</a:t>
            </a:r>
            <a:r>
              <a:rPr lang="en-CA" sz="1400" kern="0" dirty="0">
                <a:solidFill>
                  <a:srgbClr val="595959"/>
                </a:solidFill>
                <a:latin typeface="Verdana"/>
                <a:ea typeface="Verdana"/>
                <a:cs typeface="Verdana"/>
                <a:sym typeface="Verdana"/>
                <a:rtl val="0"/>
              </a:rPr>
              <a:t> charge du </a:t>
            </a:r>
            <a:r>
              <a:rPr lang="en-CA" sz="1400" kern="0" dirty="0" err="1">
                <a:solidFill>
                  <a:srgbClr val="595959"/>
                </a:solidFill>
                <a:latin typeface="Verdana"/>
                <a:ea typeface="Verdana"/>
                <a:cs typeface="Verdana"/>
                <a:sym typeface="Verdana"/>
                <a:rtl val="0"/>
              </a:rPr>
              <a:t>risque</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d’innovation</a:t>
            </a:r>
            <a:r>
              <a:rPr lang="en-CA" sz="1400" kern="0" dirty="0">
                <a:solidFill>
                  <a:srgbClr val="595959"/>
                </a:solidFill>
                <a:latin typeface="Verdana"/>
                <a:ea typeface="Verdana"/>
                <a:cs typeface="Verdana"/>
                <a:sym typeface="Verdana"/>
                <a:rtl val="0"/>
              </a:rPr>
              <a:t> </a:t>
            </a:r>
            <a:r>
              <a:rPr lang="en-CA" sz="1400" b="1" kern="0" dirty="0" err="1">
                <a:solidFill>
                  <a:srgbClr val="595959"/>
                </a:solidFill>
                <a:latin typeface="Verdana"/>
                <a:ea typeface="Verdana"/>
                <a:cs typeface="Verdana"/>
                <a:sym typeface="Verdana"/>
                <a:rtl val="0"/>
              </a:rPr>
              <a:t>portés</a:t>
            </a:r>
            <a:r>
              <a:rPr lang="en-CA" sz="1400" b="1" kern="0" dirty="0">
                <a:solidFill>
                  <a:srgbClr val="595959"/>
                </a:solidFill>
                <a:latin typeface="Verdana"/>
                <a:ea typeface="Verdana"/>
                <a:cs typeface="Verdana"/>
                <a:sym typeface="Verdana"/>
                <a:rtl val="0"/>
              </a:rPr>
              <a:t> par </a:t>
            </a:r>
            <a:r>
              <a:rPr lang="en-CA" sz="1400" b="1" kern="0" dirty="0" err="1">
                <a:solidFill>
                  <a:srgbClr val="595959"/>
                </a:solidFill>
                <a:latin typeface="Verdana"/>
                <a:ea typeface="Verdana"/>
                <a:cs typeface="Verdana"/>
                <a:sym typeface="Verdana"/>
                <a:rtl val="0"/>
              </a:rPr>
              <a:t>une</a:t>
            </a:r>
            <a:r>
              <a:rPr lang="en-CA" sz="1400" b="1" kern="0" dirty="0">
                <a:solidFill>
                  <a:srgbClr val="595959"/>
                </a:solidFill>
                <a:latin typeface="Verdana"/>
                <a:ea typeface="Verdana"/>
                <a:cs typeface="Verdana"/>
                <a:sym typeface="Verdana"/>
                <a:rtl val="0"/>
              </a:rPr>
              <a:t> </a:t>
            </a:r>
            <a:r>
              <a:rPr lang="en-CA" sz="1400" b="1" kern="0" dirty="0" err="1">
                <a:solidFill>
                  <a:srgbClr val="595959"/>
                </a:solidFill>
                <a:latin typeface="Verdana"/>
                <a:ea typeface="Verdana"/>
                <a:cs typeface="Verdana"/>
                <a:sym typeface="Verdana"/>
                <a:rtl val="0"/>
              </a:rPr>
              <a:t>Personne</a:t>
            </a:r>
            <a:r>
              <a:rPr lang="en-CA" sz="1400" b="1" kern="0" dirty="0">
                <a:solidFill>
                  <a:srgbClr val="595959"/>
                </a:solidFill>
                <a:latin typeface="Verdana"/>
                <a:ea typeface="Verdana"/>
                <a:cs typeface="Verdana"/>
                <a:sym typeface="Verdana"/>
                <a:rtl val="0"/>
              </a:rPr>
              <a:t> morale </a:t>
            </a:r>
            <a:r>
              <a:rPr lang="en-CA" sz="1400" b="1" kern="0" dirty="0" err="1">
                <a:solidFill>
                  <a:srgbClr val="595959"/>
                </a:solidFill>
                <a:latin typeface="Verdana"/>
                <a:ea typeface="Verdana"/>
                <a:cs typeface="Verdana"/>
                <a:sym typeface="Verdana"/>
                <a:rtl val="0"/>
              </a:rPr>
              <a:t>ou</a:t>
            </a:r>
            <a:r>
              <a:rPr lang="en-CA" sz="1400" b="1" kern="0" dirty="0">
                <a:solidFill>
                  <a:srgbClr val="595959"/>
                </a:solidFill>
                <a:latin typeface="Verdana"/>
                <a:ea typeface="Verdana"/>
                <a:cs typeface="Verdana"/>
                <a:sym typeface="Verdana"/>
                <a:rtl val="0"/>
              </a:rPr>
              <a:t> un </a:t>
            </a:r>
            <a:r>
              <a:rPr lang="en-CA" sz="1400" b="1" kern="0" dirty="0" err="1">
                <a:solidFill>
                  <a:srgbClr val="595959"/>
                </a:solidFill>
                <a:latin typeface="Verdana"/>
                <a:ea typeface="Verdana"/>
                <a:cs typeface="Verdana"/>
                <a:sym typeface="Verdana"/>
                <a:rtl val="0"/>
              </a:rPr>
              <a:t>Particulier</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si</a:t>
            </a:r>
            <a:r>
              <a:rPr lang="en-CA" sz="1400" kern="0" dirty="0">
                <a:solidFill>
                  <a:srgbClr val="595959"/>
                </a:solidFill>
                <a:latin typeface="Verdana"/>
                <a:ea typeface="Verdana"/>
                <a:cs typeface="Verdana"/>
                <a:sym typeface="Verdana"/>
                <a:rtl val="0"/>
              </a:rPr>
              <a:t> la </a:t>
            </a:r>
            <a:r>
              <a:rPr lang="en-CA" sz="1400" kern="0" dirty="0" err="1">
                <a:solidFill>
                  <a:srgbClr val="595959"/>
                </a:solidFill>
                <a:latin typeface="Verdana"/>
                <a:ea typeface="Verdana"/>
                <a:cs typeface="Verdana"/>
                <a:sym typeface="Verdana"/>
                <a:rtl val="0"/>
              </a:rPr>
              <a:t>personne</a:t>
            </a:r>
            <a:r>
              <a:rPr lang="en-CA" sz="1400" kern="0" dirty="0">
                <a:solidFill>
                  <a:srgbClr val="595959"/>
                </a:solidFill>
                <a:latin typeface="Verdana"/>
                <a:ea typeface="Verdana"/>
                <a:cs typeface="Verdana"/>
                <a:sym typeface="Verdana"/>
                <a:rtl val="0"/>
              </a:rPr>
              <a:t> morale </a:t>
            </a:r>
            <a:r>
              <a:rPr lang="en-CA" sz="1400" kern="0" dirty="0" err="1">
                <a:solidFill>
                  <a:srgbClr val="595959"/>
                </a:solidFill>
                <a:latin typeface="Verdana"/>
                <a:ea typeface="Verdana"/>
                <a:cs typeface="Verdana"/>
                <a:sym typeface="Verdana"/>
                <a:rtl val="0"/>
              </a:rPr>
              <a:t>n’est</a:t>
            </a:r>
            <a:r>
              <a:rPr lang="en-CA" sz="1400" kern="0" dirty="0">
                <a:solidFill>
                  <a:srgbClr val="595959"/>
                </a:solidFill>
                <a:latin typeface="Verdana"/>
                <a:ea typeface="Verdana"/>
                <a:cs typeface="Verdana"/>
                <a:sym typeface="Verdana"/>
                <a:rtl val="0"/>
              </a:rPr>
              <a:t> pas encore </a:t>
            </a:r>
            <a:r>
              <a:rPr lang="en-CA" sz="1400" kern="0" dirty="0" err="1">
                <a:solidFill>
                  <a:srgbClr val="595959"/>
                </a:solidFill>
                <a:latin typeface="Verdana"/>
                <a:ea typeface="Verdana"/>
                <a:cs typeface="Verdana"/>
                <a:sym typeface="Verdana"/>
                <a:rtl val="0"/>
              </a:rPr>
              <a:t>créée</a:t>
            </a:r>
            <a:r>
              <a:rPr lang="en-CA" sz="1400" kern="0" dirty="0">
                <a:solidFill>
                  <a:srgbClr val="595959"/>
                </a:solidFill>
                <a:latin typeface="Verdana"/>
                <a:ea typeface="Verdana"/>
                <a:cs typeface="Verdana"/>
                <a:sym typeface="Verdana"/>
                <a:rtl val="0"/>
              </a:rPr>
              <a:t>).</a:t>
            </a:r>
          </a:p>
          <a:p>
            <a:pPr indent="-228600"/>
            <a:endParaRPr sz="1400" kern="0" dirty="0">
              <a:solidFill>
                <a:srgbClr val="595959"/>
              </a:solidFill>
              <a:latin typeface="Verdana"/>
              <a:ea typeface="Verdana"/>
              <a:cs typeface="Verdana"/>
              <a:sym typeface="Verdana"/>
              <a:rtl val="0"/>
            </a:endParaRPr>
          </a:p>
          <a:p>
            <a:pPr marL="457200" indent="-228600">
              <a:buClr>
                <a:srgbClr val="595959"/>
              </a:buClr>
              <a:buFont typeface="Verdana"/>
              <a:buChar char="-"/>
            </a:pPr>
            <a:r>
              <a:rPr lang="en-CA" sz="1400" kern="0" dirty="0">
                <a:solidFill>
                  <a:srgbClr val="595959"/>
                </a:solidFill>
                <a:latin typeface="Verdana"/>
                <a:ea typeface="Verdana"/>
                <a:cs typeface="Verdana"/>
                <a:sym typeface="Verdana"/>
                <a:rtl val="0"/>
              </a:rPr>
              <a:t>Des </a:t>
            </a:r>
            <a:r>
              <a:rPr lang="en-CA" sz="1400" kern="0" dirty="0" err="1">
                <a:solidFill>
                  <a:srgbClr val="595959"/>
                </a:solidFill>
                <a:latin typeface="Verdana"/>
                <a:ea typeface="Verdana"/>
                <a:cs typeface="Verdana"/>
                <a:sym typeface="Verdana"/>
                <a:rtl val="0"/>
              </a:rPr>
              <a:t>projets</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professionnels</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portés</a:t>
            </a:r>
            <a:r>
              <a:rPr lang="en-CA" sz="1400" kern="0" dirty="0">
                <a:solidFill>
                  <a:srgbClr val="595959"/>
                </a:solidFill>
                <a:latin typeface="Verdana"/>
                <a:ea typeface="Verdana"/>
                <a:cs typeface="Verdana"/>
                <a:sym typeface="Verdana"/>
                <a:rtl val="0"/>
              </a:rPr>
              <a:t> par des </a:t>
            </a:r>
            <a:r>
              <a:rPr lang="en-CA" sz="1400" kern="0" dirty="0" err="1">
                <a:solidFill>
                  <a:srgbClr val="595959"/>
                </a:solidFill>
                <a:latin typeface="Verdana"/>
                <a:ea typeface="Verdana"/>
                <a:cs typeface="Verdana"/>
                <a:sym typeface="Verdana"/>
                <a:rtl val="0"/>
              </a:rPr>
              <a:t>sociétés</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commerciales</a:t>
            </a:r>
            <a:r>
              <a:rPr lang="en-CA" sz="1400" kern="0" dirty="0">
                <a:solidFill>
                  <a:srgbClr val="595959"/>
                </a:solidFill>
                <a:latin typeface="Verdana"/>
                <a:ea typeface="Verdana"/>
                <a:cs typeface="Verdana"/>
                <a:sym typeface="Verdana"/>
                <a:rtl val="0"/>
              </a:rPr>
              <a:t> qui </a:t>
            </a:r>
            <a:r>
              <a:rPr lang="en-CA" sz="1400" kern="0" dirty="0" err="1">
                <a:solidFill>
                  <a:srgbClr val="595959"/>
                </a:solidFill>
                <a:latin typeface="Verdana"/>
                <a:ea typeface="Verdana"/>
                <a:cs typeface="Verdana"/>
                <a:sym typeface="Verdana"/>
                <a:rtl val="0"/>
              </a:rPr>
              <a:t>souhaitent</a:t>
            </a:r>
            <a:r>
              <a:rPr lang="en-CA" sz="1400" kern="0" dirty="0">
                <a:solidFill>
                  <a:srgbClr val="595959"/>
                </a:solidFill>
                <a:latin typeface="Verdana"/>
                <a:ea typeface="Verdana"/>
                <a:cs typeface="Verdana"/>
                <a:sym typeface="Verdana"/>
                <a:rtl val="0"/>
              </a:rPr>
              <a:t> proposer à </a:t>
            </a:r>
            <a:r>
              <a:rPr lang="en-CA" sz="1400" kern="0" dirty="0" err="1">
                <a:solidFill>
                  <a:srgbClr val="595959"/>
                </a:solidFill>
                <a:latin typeface="Verdana"/>
                <a:ea typeface="Verdana"/>
                <a:cs typeface="Verdana"/>
                <a:sym typeface="Verdana"/>
                <a:rtl val="0"/>
              </a:rPr>
              <a:t>leur</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réseau</a:t>
            </a:r>
            <a:r>
              <a:rPr lang="en-CA" sz="1400" kern="0" dirty="0">
                <a:solidFill>
                  <a:srgbClr val="595959"/>
                </a:solidFill>
                <a:latin typeface="Verdana"/>
                <a:ea typeface="Verdana"/>
                <a:cs typeface="Verdana"/>
                <a:sym typeface="Verdana"/>
                <a:rtl val="0"/>
              </a:rPr>
              <a:t> de </a:t>
            </a:r>
            <a:r>
              <a:rPr lang="en-CA" sz="1400" kern="0" dirty="0" err="1">
                <a:solidFill>
                  <a:srgbClr val="595959"/>
                </a:solidFill>
                <a:latin typeface="Verdana"/>
                <a:ea typeface="Verdana"/>
                <a:cs typeface="Verdana"/>
                <a:sym typeface="Verdana"/>
                <a:rtl val="0"/>
              </a:rPr>
              <a:t>contribuer</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financièrement</a:t>
            </a:r>
            <a:r>
              <a:rPr lang="en-CA" sz="1400" kern="0" dirty="0">
                <a:solidFill>
                  <a:srgbClr val="595959"/>
                </a:solidFill>
                <a:latin typeface="Verdana"/>
                <a:ea typeface="Verdana"/>
                <a:cs typeface="Verdana"/>
                <a:sym typeface="Verdana"/>
                <a:rtl val="0"/>
              </a:rPr>
              <a:t> à </a:t>
            </a:r>
            <a:r>
              <a:rPr lang="en-CA" sz="1400" kern="0" dirty="0" err="1">
                <a:solidFill>
                  <a:srgbClr val="595959"/>
                </a:solidFill>
                <a:latin typeface="Verdana"/>
                <a:ea typeface="Verdana"/>
                <a:cs typeface="Verdana"/>
                <a:sym typeface="Verdana"/>
                <a:rtl val="0"/>
              </a:rPr>
              <a:t>une</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partie</a:t>
            </a:r>
            <a:r>
              <a:rPr lang="en-CA" sz="1400" kern="0" dirty="0">
                <a:solidFill>
                  <a:srgbClr val="595959"/>
                </a:solidFill>
                <a:latin typeface="Verdana"/>
                <a:ea typeface="Verdana"/>
                <a:cs typeface="Verdana"/>
                <a:sym typeface="Verdana"/>
                <a:rtl val="0"/>
              </a:rPr>
              <a:t> de </a:t>
            </a:r>
            <a:r>
              <a:rPr lang="en-CA" sz="1400" kern="0" dirty="0" err="1">
                <a:solidFill>
                  <a:srgbClr val="595959"/>
                </a:solidFill>
                <a:latin typeface="Verdana"/>
                <a:ea typeface="Verdana"/>
                <a:cs typeface="Verdana"/>
                <a:sym typeface="Verdana"/>
                <a:rtl val="0"/>
              </a:rPr>
              <a:t>leur</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projet</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en</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complément</a:t>
            </a:r>
            <a:r>
              <a:rPr lang="en-CA" sz="1400" kern="0" dirty="0">
                <a:solidFill>
                  <a:srgbClr val="595959"/>
                </a:solidFill>
                <a:latin typeface="Verdana"/>
                <a:ea typeface="Verdana"/>
                <a:cs typeface="Verdana"/>
                <a:sym typeface="Verdana"/>
                <a:rtl val="0"/>
              </a:rPr>
              <a:t> d’un prêt </a:t>
            </a:r>
            <a:r>
              <a:rPr lang="en-CA" sz="1400" kern="0" dirty="0" err="1">
                <a:solidFill>
                  <a:srgbClr val="595959"/>
                </a:solidFill>
                <a:latin typeface="Verdana"/>
                <a:ea typeface="Verdana"/>
                <a:cs typeface="Verdana"/>
                <a:sym typeface="Verdana"/>
                <a:rtl val="0"/>
              </a:rPr>
              <a:t>bancaire</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ou</a:t>
            </a:r>
            <a:r>
              <a:rPr lang="en-CA" sz="1400" kern="0" dirty="0">
                <a:solidFill>
                  <a:srgbClr val="595959"/>
                </a:solidFill>
                <a:latin typeface="Verdana"/>
                <a:ea typeface="Verdana"/>
                <a:cs typeface="Verdana"/>
                <a:sym typeface="Verdana"/>
                <a:rtl val="0"/>
              </a:rPr>
              <a:t> d’un </a:t>
            </a:r>
            <a:r>
              <a:rPr lang="en-CA" sz="1400" kern="0" dirty="0" err="1">
                <a:solidFill>
                  <a:srgbClr val="595959"/>
                </a:solidFill>
                <a:latin typeface="Verdana"/>
                <a:ea typeface="Verdana"/>
                <a:cs typeface="Verdana"/>
                <a:sym typeface="Verdana"/>
                <a:rtl val="0"/>
              </a:rPr>
              <a:t>investissement</a:t>
            </a:r>
            <a:r>
              <a:rPr lang="en-CA" sz="1400" kern="0" dirty="0">
                <a:solidFill>
                  <a:srgbClr val="595959"/>
                </a:solidFill>
                <a:latin typeface="Verdana"/>
                <a:ea typeface="Verdana"/>
                <a:cs typeface="Verdana"/>
                <a:sym typeface="Verdana"/>
                <a:rtl val="0"/>
              </a:rPr>
              <a:t> au capital (</a:t>
            </a:r>
            <a:r>
              <a:rPr lang="en-CA" sz="1400" kern="0" dirty="0" err="1">
                <a:solidFill>
                  <a:srgbClr val="595959"/>
                </a:solidFill>
                <a:latin typeface="Verdana"/>
                <a:ea typeface="Verdana"/>
                <a:cs typeface="Verdana"/>
                <a:sym typeface="Verdana"/>
                <a:rtl val="0"/>
              </a:rPr>
              <a:t>proposé</a:t>
            </a:r>
            <a:r>
              <a:rPr lang="en-CA" sz="1400" kern="0" dirty="0">
                <a:solidFill>
                  <a:srgbClr val="595959"/>
                </a:solidFill>
                <a:latin typeface="Verdana"/>
                <a:ea typeface="Verdana"/>
                <a:cs typeface="Verdana"/>
                <a:sym typeface="Verdana"/>
                <a:rtl val="0"/>
              </a:rPr>
              <a:t> par la </a:t>
            </a:r>
            <a:r>
              <a:rPr lang="en-CA" sz="1400" kern="0" dirty="0" err="1">
                <a:solidFill>
                  <a:srgbClr val="595959"/>
                </a:solidFill>
                <a:latin typeface="Verdana"/>
                <a:ea typeface="Verdana"/>
                <a:cs typeface="Verdana"/>
                <a:sym typeface="Verdana"/>
                <a:rtl val="0"/>
              </a:rPr>
              <a:t>Nef</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ou</a:t>
            </a:r>
            <a:r>
              <a:rPr lang="en-CA" sz="1400" kern="0" dirty="0">
                <a:solidFill>
                  <a:srgbClr val="595959"/>
                </a:solidFill>
                <a:latin typeface="Verdana"/>
                <a:ea typeface="Verdana"/>
                <a:cs typeface="Verdana"/>
                <a:sym typeface="Verdana"/>
                <a:rtl val="0"/>
              </a:rPr>
              <a:t> tout </a:t>
            </a:r>
            <a:r>
              <a:rPr lang="en-CA" sz="1400" kern="0" dirty="0" err="1">
                <a:solidFill>
                  <a:srgbClr val="595959"/>
                </a:solidFill>
                <a:latin typeface="Verdana"/>
                <a:ea typeface="Verdana"/>
                <a:cs typeface="Verdana"/>
                <a:sym typeface="Verdana"/>
                <a:rtl val="0"/>
              </a:rPr>
              <a:t>autre</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réseau</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bancaire</a:t>
            </a:r>
            <a:r>
              <a:rPr lang="en-CA" sz="1400" kern="0" dirty="0">
                <a:solidFill>
                  <a:srgbClr val="595959"/>
                </a:solidFill>
                <a:latin typeface="Verdana"/>
                <a:ea typeface="Verdana"/>
                <a:cs typeface="Verdana"/>
                <a:sym typeface="Verdana"/>
                <a:rtl val="0"/>
              </a:rPr>
              <a:t>).</a:t>
            </a:r>
          </a:p>
          <a:p>
            <a:endParaRPr sz="1400" kern="0" dirty="0">
              <a:solidFill>
                <a:srgbClr val="595959"/>
              </a:solidFill>
              <a:latin typeface="Verdana"/>
              <a:ea typeface="Verdana"/>
              <a:cs typeface="Verdana"/>
              <a:sym typeface="Verdana"/>
              <a:rtl val="0"/>
            </a:endParaRPr>
          </a:p>
        </p:txBody>
      </p:sp>
      <p:pic>
        <p:nvPicPr>
          <p:cNvPr id="249" name="Shape 249"/>
          <p:cNvPicPr preferRelativeResize="0"/>
          <p:nvPr/>
        </p:nvPicPr>
        <p:blipFill rotWithShape="1">
          <a:blip r:embed="rId5">
            <a:alphaModFix/>
          </a:blip>
          <a:srcRect/>
          <a:stretch/>
        </p:blipFill>
        <p:spPr>
          <a:xfrm>
            <a:off x="314845" y="2040883"/>
            <a:ext cx="485699" cy="249299"/>
          </a:xfrm>
          <a:prstGeom prst="rect">
            <a:avLst/>
          </a:prstGeom>
          <a:noFill/>
          <a:ln>
            <a:noFill/>
          </a:ln>
        </p:spPr>
      </p:pic>
      <p:sp>
        <p:nvSpPr>
          <p:cNvPr id="250" name="Shape 250"/>
          <p:cNvSpPr txBox="1"/>
          <p:nvPr/>
        </p:nvSpPr>
        <p:spPr>
          <a:xfrm>
            <a:off x="1057975" y="836175"/>
            <a:ext cx="7540800" cy="1141200"/>
          </a:xfrm>
          <a:prstGeom prst="rect">
            <a:avLst/>
          </a:prstGeom>
          <a:noFill/>
          <a:ln>
            <a:noFill/>
          </a:ln>
        </p:spPr>
        <p:txBody>
          <a:bodyPr lIns="91425" tIns="91425" rIns="91425" bIns="91425" anchor="ctr" anchorCtr="0">
            <a:noAutofit/>
          </a:bodyPr>
          <a:lstStyle/>
          <a:p>
            <a:pPr algn="just"/>
            <a:r>
              <a:rPr lang="en-CA" sz="1400" kern="0" dirty="0">
                <a:solidFill>
                  <a:srgbClr val="595959"/>
                </a:solidFill>
                <a:latin typeface="Verdana"/>
                <a:ea typeface="Verdana"/>
                <a:cs typeface="Verdana"/>
                <a:sym typeface="Verdana"/>
                <a:rtl val="0"/>
              </a:rPr>
              <a:t>La </a:t>
            </a:r>
            <a:r>
              <a:rPr lang="en-CA" sz="1400" kern="0" dirty="0" err="1">
                <a:solidFill>
                  <a:srgbClr val="595959"/>
                </a:solidFill>
                <a:latin typeface="Verdana"/>
                <a:ea typeface="Verdana"/>
                <a:cs typeface="Verdana"/>
                <a:sym typeface="Verdana"/>
                <a:rtl val="0"/>
              </a:rPr>
              <a:t>Nef</a:t>
            </a:r>
            <a:r>
              <a:rPr lang="en-CA" sz="1400" kern="0" dirty="0">
                <a:solidFill>
                  <a:srgbClr val="595959"/>
                </a:solidFill>
                <a:latin typeface="Verdana"/>
                <a:ea typeface="Verdana"/>
                <a:cs typeface="Verdana"/>
                <a:sym typeface="Verdana"/>
                <a:rtl val="0"/>
              </a:rPr>
              <a:t> propose un service de finance participative de dons à </a:t>
            </a:r>
            <a:r>
              <a:rPr lang="en-CA" sz="1400" kern="0" dirty="0" err="1">
                <a:solidFill>
                  <a:srgbClr val="595959"/>
                </a:solidFill>
                <a:latin typeface="Verdana"/>
                <a:ea typeface="Verdana"/>
                <a:cs typeface="Verdana"/>
                <a:sym typeface="Verdana"/>
                <a:rtl val="0"/>
              </a:rPr>
              <a:t>tous</a:t>
            </a:r>
            <a:r>
              <a:rPr lang="en-CA" sz="1400" kern="0" dirty="0">
                <a:solidFill>
                  <a:srgbClr val="595959"/>
                </a:solidFill>
                <a:latin typeface="Verdana"/>
                <a:ea typeface="Verdana"/>
                <a:cs typeface="Verdana"/>
                <a:sym typeface="Verdana"/>
                <a:rtl val="0"/>
              </a:rPr>
              <a:t> les </a:t>
            </a:r>
            <a:r>
              <a:rPr lang="en-CA" sz="1400" b="1" kern="0" dirty="0" err="1">
                <a:solidFill>
                  <a:srgbClr val="595959"/>
                </a:solidFill>
                <a:latin typeface="Verdana"/>
                <a:ea typeface="Verdana"/>
                <a:cs typeface="Verdana"/>
                <a:sym typeface="Verdana"/>
                <a:rtl val="0"/>
              </a:rPr>
              <a:t>projets</a:t>
            </a:r>
            <a:r>
              <a:rPr lang="en-CA" sz="1400" b="1" kern="0" dirty="0">
                <a:solidFill>
                  <a:srgbClr val="595959"/>
                </a:solidFill>
                <a:latin typeface="Verdana"/>
                <a:ea typeface="Verdana"/>
                <a:cs typeface="Verdana"/>
                <a:sym typeface="Verdana"/>
                <a:rtl val="0"/>
              </a:rPr>
              <a:t> </a:t>
            </a:r>
            <a:r>
              <a:rPr lang="en-CA" sz="1400" b="1" kern="0" dirty="0" err="1">
                <a:solidFill>
                  <a:srgbClr val="595959"/>
                </a:solidFill>
                <a:latin typeface="Verdana"/>
                <a:ea typeface="Verdana"/>
                <a:cs typeface="Verdana"/>
                <a:sym typeface="Verdana"/>
                <a:rtl val="0"/>
              </a:rPr>
              <a:t>ayant</a:t>
            </a:r>
            <a:r>
              <a:rPr lang="en-CA" sz="1400" b="1" kern="0" dirty="0">
                <a:solidFill>
                  <a:srgbClr val="595959"/>
                </a:solidFill>
                <a:latin typeface="Verdana"/>
                <a:ea typeface="Verdana"/>
                <a:cs typeface="Verdana"/>
                <a:sym typeface="Verdana"/>
                <a:rtl val="0"/>
              </a:rPr>
              <a:t> </a:t>
            </a:r>
            <a:r>
              <a:rPr lang="en-CA" sz="1400" b="1" kern="0" dirty="0" err="1">
                <a:solidFill>
                  <a:srgbClr val="595959"/>
                </a:solidFill>
                <a:latin typeface="Verdana"/>
                <a:ea typeface="Verdana"/>
                <a:cs typeface="Verdana"/>
                <a:sym typeface="Verdana"/>
                <a:rtl val="0"/>
              </a:rPr>
              <a:t>une</a:t>
            </a:r>
            <a:r>
              <a:rPr lang="en-CA" sz="1400" b="1" kern="0" dirty="0">
                <a:solidFill>
                  <a:srgbClr val="595959"/>
                </a:solidFill>
                <a:latin typeface="Verdana"/>
                <a:ea typeface="Verdana"/>
                <a:cs typeface="Verdana"/>
                <a:sym typeface="Verdana"/>
                <a:rtl val="0"/>
              </a:rPr>
              <a:t> </a:t>
            </a:r>
            <a:r>
              <a:rPr lang="en-CA" sz="1400" b="1" kern="0" dirty="0" err="1">
                <a:solidFill>
                  <a:srgbClr val="595959"/>
                </a:solidFill>
                <a:latin typeface="Verdana"/>
                <a:ea typeface="Verdana"/>
                <a:cs typeface="Verdana"/>
                <a:sym typeface="Verdana"/>
                <a:rtl val="0"/>
              </a:rPr>
              <a:t>utilité</a:t>
            </a:r>
            <a:r>
              <a:rPr lang="en-CA" sz="1400" b="1" kern="0" dirty="0">
                <a:solidFill>
                  <a:srgbClr val="595959"/>
                </a:solidFill>
                <a:latin typeface="Verdana"/>
                <a:ea typeface="Verdana"/>
                <a:cs typeface="Verdana"/>
                <a:sym typeface="Verdana"/>
                <a:rtl val="0"/>
              </a:rPr>
              <a:t> </a:t>
            </a:r>
            <a:r>
              <a:rPr lang="en-CA" sz="1400" b="1" kern="0" dirty="0" err="1">
                <a:solidFill>
                  <a:srgbClr val="595959"/>
                </a:solidFill>
                <a:latin typeface="Verdana"/>
                <a:ea typeface="Verdana"/>
                <a:cs typeface="Verdana"/>
                <a:sym typeface="Verdana"/>
                <a:rtl val="0"/>
              </a:rPr>
              <a:t>sociale</a:t>
            </a:r>
            <a:r>
              <a:rPr lang="en-CA" sz="1400" b="1" kern="0" dirty="0">
                <a:solidFill>
                  <a:srgbClr val="595959"/>
                </a:solidFill>
                <a:latin typeface="Verdana"/>
                <a:ea typeface="Verdana"/>
                <a:cs typeface="Verdana"/>
                <a:sym typeface="Verdana"/>
                <a:rtl val="0"/>
              </a:rPr>
              <a:t>, </a:t>
            </a:r>
            <a:r>
              <a:rPr lang="en-CA" sz="1400" b="1" kern="0" dirty="0" err="1">
                <a:solidFill>
                  <a:srgbClr val="595959"/>
                </a:solidFill>
                <a:latin typeface="Verdana"/>
                <a:ea typeface="Verdana"/>
                <a:cs typeface="Verdana"/>
                <a:sym typeface="Verdana"/>
                <a:rtl val="0"/>
              </a:rPr>
              <a:t>écologique</a:t>
            </a:r>
            <a:r>
              <a:rPr lang="en-CA" sz="1400" b="1" kern="0" dirty="0">
                <a:solidFill>
                  <a:srgbClr val="595959"/>
                </a:solidFill>
                <a:latin typeface="Verdana"/>
                <a:ea typeface="Verdana"/>
                <a:cs typeface="Verdana"/>
                <a:sym typeface="Verdana"/>
                <a:rtl val="0"/>
              </a:rPr>
              <a:t> et/</a:t>
            </a:r>
            <a:r>
              <a:rPr lang="en-CA" sz="1400" b="1" kern="0" dirty="0" err="1">
                <a:solidFill>
                  <a:srgbClr val="595959"/>
                </a:solidFill>
                <a:latin typeface="Verdana"/>
                <a:ea typeface="Verdana"/>
                <a:cs typeface="Verdana"/>
                <a:sym typeface="Verdana"/>
                <a:rtl val="0"/>
              </a:rPr>
              <a:t>ou</a:t>
            </a:r>
            <a:r>
              <a:rPr lang="en-CA" sz="1400" b="1" kern="0" dirty="0">
                <a:solidFill>
                  <a:srgbClr val="595959"/>
                </a:solidFill>
                <a:latin typeface="Verdana"/>
                <a:ea typeface="Verdana"/>
                <a:cs typeface="Verdana"/>
                <a:sym typeface="Verdana"/>
                <a:rtl val="0"/>
              </a:rPr>
              <a:t> </a:t>
            </a:r>
            <a:r>
              <a:rPr lang="en-CA" sz="1400" b="1" kern="0" dirty="0" err="1">
                <a:solidFill>
                  <a:srgbClr val="595959"/>
                </a:solidFill>
                <a:latin typeface="Verdana"/>
                <a:ea typeface="Verdana"/>
                <a:cs typeface="Verdana"/>
                <a:sym typeface="Verdana"/>
                <a:rtl val="0"/>
              </a:rPr>
              <a:t>culturelle</a:t>
            </a:r>
            <a:r>
              <a:rPr lang="en-CA" sz="1400" b="1" kern="0" dirty="0">
                <a:solidFill>
                  <a:srgbClr val="595959"/>
                </a:solidFill>
                <a:latin typeface="Verdana"/>
                <a:ea typeface="Verdana"/>
                <a:cs typeface="Verdana"/>
                <a:sym typeface="Verdana"/>
                <a:rtl val="0"/>
              </a:rPr>
              <a:t>.</a:t>
            </a:r>
          </a:p>
        </p:txBody>
      </p:sp>
      <p:pic>
        <p:nvPicPr>
          <p:cNvPr id="251" name="Shape 251"/>
          <p:cNvPicPr preferRelativeResize="0"/>
          <p:nvPr/>
        </p:nvPicPr>
        <p:blipFill rotWithShape="1">
          <a:blip r:embed="rId5">
            <a:alphaModFix/>
          </a:blip>
          <a:srcRect/>
          <a:stretch/>
        </p:blipFill>
        <p:spPr>
          <a:xfrm>
            <a:off x="393691" y="1171857"/>
            <a:ext cx="485699" cy="249299"/>
          </a:xfrm>
          <a:prstGeom prst="rect">
            <a:avLst/>
          </a:prstGeom>
          <a:noFill/>
          <a:ln>
            <a:noFill/>
          </a:ln>
        </p:spPr>
      </p:pic>
    </p:spTree>
    <p:extLst>
      <p:ext uri="{BB962C8B-B14F-4D97-AF65-F5344CB8AC3E}">
        <p14:creationId xmlns:p14="http://schemas.microsoft.com/office/powerpoint/2010/main" val="40357700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500" fill="hold"/>
                                        <p:tgtEl>
                                          <p:spTgt spid="249"/>
                                        </p:tgtEl>
                                        <p:attrNameLst>
                                          <p:attrName>ppt_x</p:attrName>
                                        </p:attrNameLst>
                                      </p:cBhvr>
                                      <p:tavLst>
                                        <p:tav tm="0">
                                          <p:val>
                                            <p:strVal val="#ppt_x"/>
                                          </p:val>
                                        </p:tav>
                                        <p:tav tm="100000">
                                          <p:val>
                                            <p:strVal val="#ppt_x"/>
                                          </p:val>
                                        </p:tav>
                                      </p:tavLst>
                                    </p:anim>
                                    <p:anim calcmode="lin" valueType="num">
                                      <p:cBhvr additive="base">
                                        <p:cTn id="8" dur="500" fill="hold"/>
                                        <p:tgtEl>
                                          <p:spTgt spid="2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8"/>
                                        </p:tgtEl>
                                        <p:attrNameLst>
                                          <p:attrName>style.visibility</p:attrName>
                                        </p:attrNameLst>
                                      </p:cBhvr>
                                      <p:to>
                                        <p:strVal val="visible"/>
                                      </p:to>
                                    </p:set>
                                    <p:anim calcmode="lin" valueType="num">
                                      <p:cBhvr additive="base">
                                        <p:cTn id="11" dur="500" fill="hold"/>
                                        <p:tgtEl>
                                          <p:spTgt spid="248"/>
                                        </p:tgtEl>
                                        <p:attrNameLst>
                                          <p:attrName>ppt_x</p:attrName>
                                        </p:attrNameLst>
                                      </p:cBhvr>
                                      <p:tavLst>
                                        <p:tav tm="0">
                                          <p:val>
                                            <p:strVal val="#ppt_x"/>
                                          </p:val>
                                        </p:tav>
                                        <p:tav tm="100000">
                                          <p:val>
                                            <p:strVal val="#ppt_x"/>
                                          </p:val>
                                        </p:tav>
                                      </p:tavLst>
                                    </p:anim>
                                    <p:anim calcmode="lin" valueType="num">
                                      <p:cBhvr additive="base">
                                        <p:cTn id="12" dur="500" fill="hold"/>
                                        <p:tgtEl>
                                          <p:spTgt spid="24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48">
                                            <p:txEl>
                                              <p:pRg st="0" end="0"/>
                                            </p:txEl>
                                          </p:spTgt>
                                        </p:tgtEl>
                                        <p:attrNameLst>
                                          <p:attrName>style.visibility</p:attrName>
                                        </p:attrNameLst>
                                      </p:cBhvr>
                                      <p:to>
                                        <p:strVal val="visible"/>
                                      </p:to>
                                    </p:set>
                                    <p:animEffect transition="in" filter="fade">
                                      <p:cBhvr>
                                        <p:cTn id="15" dur="500"/>
                                        <p:tgtEl>
                                          <p:spTgt spid="248">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48">
                                            <p:txEl>
                                              <p:pRg st="2" end="2"/>
                                            </p:txEl>
                                          </p:spTgt>
                                        </p:tgtEl>
                                        <p:attrNameLst>
                                          <p:attrName>style.visibility</p:attrName>
                                        </p:attrNameLst>
                                      </p:cBhvr>
                                      <p:to>
                                        <p:strVal val="visible"/>
                                      </p:to>
                                    </p:set>
                                    <p:animEffect transition="in" filter="fade">
                                      <p:cBhvr>
                                        <p:cTn id="19" dur="500"/>
                                        <p:tgtEl>
                                          <p:spTgt spid="248">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48">
                                            <p:txEl>
                                              <p:pRg st="4" end="4"/>
                                            </p:txEl>
                                          </p:spTgt>
                                        </p:tgtEl>
                                        <p:attrNameLst>
                                          <p:attrName>style.visibility</p:attrName>
                                        </p:attrNameLst>
                                      </p:cBhvr>
                                      <p:to>
                                        <p:strVal val="visible"/>
                                      </p:to>
                                    </p:set>
                                    <p:animEffect transition="in" filter="fade">
                                      <p:cBhvr>
                                        <p:cTn id="23" dur="500"/>
                                        <p:tgtEl>
                                          <p:spTgt spid="2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pSp>
        <p:nvGrpSpPr>
          <p:cNvPr id="257" name="Shape 257"/>
          <p:cNvGrpSpPr/>
          <p:nvPr/>
        </p:nvGrpSpPr>
        <p:grpSpPr>
          <a:xfrm>
            <a:off x="376237" y="346072"/>
            <a:ext cx="7933068" cy="504811"/>
            <a:chOff x="407125" y="412743"/>
            <a:chExt cx="7606739" cy="597197"/>
          </a:xfrm>
        </p:grpSpPr>
        <p:sp>
          <p:nvSpPr>
            <p:cNvPr id="258" name="Shape 258"/>
            <p:cNvSpPr/>
            <p:nvPr/>
          </p:nvSpPr>
          <p:spPr>
            <a:xfrm>
              <a:off x="600396" y="514163"/>
              <a:ext cx="7361388" cy="338039"/>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1900" kern="0">
                  <a:solidFill>
                    <a:srgbClr val="53585F"/>
                  </a:solidFill>
                  <a:latin typeface="Verdana"/>
                  <a:ea typeface="Verdana"/>
                  <a:cs typeface="Verdana"/>
                  <a:sym typeface="Verdana"/>
                  <a:rtl val="0"/>
                </a:rPr>
                <a:t>LE SERVICE DE FINANCE PARTICIPATIVE DE DONS </a:t>
              </a:r>
            </a:p>
            <a:p>
              <a:pPr>
                <a:buSzPct val="25000"/>
              </a:pPr>
              <a:r>
                <a:rPr lang="en-CA" sz="1900" kern="0">
                  <a:solidFill>
                    <a:srgbClr val="53585F"/>
                  </a:solidFill>
                  <a:latin typeface="Verdana"/>
                  <a:ea typeface="Verdana"/>
                  <a:cs typeface="Verdana"/>
                  <a:sym typeface="Verdana"/>
                  <a:rtl val="0"/>
                </a:rPr>
                <a:t>CARACTERISTIQUES DE CAMPAGNES</a:t>
              </a:r>
            </a:p>
          </p:txBody>
        </p:sp>
        <p:cxnSp>
          <p:nvCxnSpPr>
            <p:cNvPr id="259" name="Shape 259"/>
            <p:cNvCxnSpPr/>
            <p:nvPr/>
          </p:nvCxnSpPr>
          <p:spPr>
            <a:xfrm>
              <a:off x="427764" y="1009941"/>
              <a:ext cx="7586100" cy="0"/>
            </a:xfrm>
            <a:prstGeom prst="straightConnector1">
              <a:avLst/>
            </a:prstGeom>
            <a:noFill/>
            <a:ln w="25400" cap="flat" cmpd="sng">
              <a:solidFill>
                <a:srgbClr val="DCDEE0"/>
              </a:solidFill>
              <a:prstDash val="dot"/>
              <a:round/>
              <a:headEnd type="none" w="med" len="med"/>
              <a:tailEnd type="none" w="med" len="med"/>
            </a:ln>
          </p:spPr>
        </p:cxnSp>
        <p:sp>
          <p:nvSpPr>
            <p:cNvPr id="260" name="Shape 260"/>
            <p:cNvSpPr/>
            <p:nvPr/>
          </p:nvSpPr>
          <p:spPr>
            <a:xfrm>
              <a:off x="407125" y="412743"/>
              <a:ext cx="63774" cy="518346"/>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latin typeface="Verdana"/>
                <a:ea typeface="Verdana"/>
                <a:cs typeface="Verdana"/>
                <a:sym typeface="Verdana"/>
                <a:rtl val="0"/>
              </a:endParaRPr>
            </a:p>
          </p:txBody>
        </p:sp>
      </p:grpSp>
      <p:pic>
        <p:nvPicPr>
          <p:cNvPr id="261" name="Shape 261"/>
          <p:cNvPicPr preferRelativeResize="0"/>
          <p:nvPr/>
        </p:nvPicPr>
        <p:blipFill rotWithShape="1">
          <a:blip r:embed="rId3">
            <a:alphaModFix/>
          </a:blip>
          <a:srcRect/>
          <a:stretch/>
        </p:blipFill>
        <p:spPr>
          <a:xfrm>
            <a:off x="8255000" y="133350"/>
            <a:ext cx="857400" cy="592200"/>
          </a:xfrm>
          <a:prstGeom prst="rect">
            <a:avLst/>
          </a:prstGeom>
          <a:noFill/>
          <a:ln>
            <a:noFill/>
          </a:ln>
        </p:spPr>
      </p:pic>
      <p:cxnSp>
        <p:nvCxnSpPr>
          <p:cNvPr id="262" name="Shape 262"/>
          <p:cNvCxnSpPr/>
          <p:nvPr/>
        </p:nvCxnSpPr>
        <p:spPr>
          <a:xfrm>
            <a:off x="393700" y="850900"/>
            <a:ext cx="6418200" cy="0"/>
          </a:xfrm>
          <a:prstGeom prst="straightConnector1">
            <a:avLst/>
          </a:prstGeom>
          <a:noFill/>
          <a:ln w="25400" cap="flat" cmpd="sng">
            <a:solidFill>
              <a:srgbClr val="DCDEE0"/>
            </a:solidFill>
            <a:prstDash val="dot"/>
            <a:round/>
            <a:headEnd type="none" w="med" len="med"/>
            <a:tailEnd type="none" w="med" len="med"/>
          </a:ln>
        </p:spPr>
      </p:cxnSp>
      <p:sp>
        <p:nvSpPr>
          <p:cNvPr id="263" name="Shape 263"/>
          <p:cNvSpPr txBox="1"/>
          <p:nvPr/>
        </p:nvSpPr>
        <p:spPr>
          <a:xfrm>
            <a:off x="393697" y="957200"/>
            <a:ext cx="3522600" cy="831000"/>
          </a:xfrm>
          <a:prstGeom prst="rect">
            <a:avLst/>
          </a:prstGeom>
          <a:noFill/>
          <a:ln>
            <a:noFill/>
          </a:ln>
        </p:spPr>
        <p:txBody>
          <a:bodyPr lIns="91425" tIns="45700" rIns="91425" bIns="45700" anchor="t" anchorCtr="0">
            <a:noAutofit/>
          </a:bodyPr>
          <a:lstStyle/>
          <a:p>
            <a:pPr algn="ctr"/>
            <a:endParaRPr sz="1400" kern="0">
              <a:solidFill>
                <a:srgbClr val="000000"/>
              </a:solidFill>
              <a:cs typeface="Arial"/>
              <a:sym typeface="Arial"/>
              <a:rtl val="0"/>
            </a:endParaRPr>
          </a:p>
        </p:txBody>
      </p:sp>
      <p:sp>
        <p:nvSpPr>
          <p:cNvPr id="264" name="Shape 264"/>
          <p:cNvSpPr txBox="1"/>
          <p:nvPr/>
        </p:nvSpPr>
        <p:spPr>
          <a:xfrm>
            <a:off x="7010404" y="4797427"/>
            <a:ext cx="2133599" cy="365099"/>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23</a:t>
            </a:fld>
            <a:endParaRPr lang="en-CA" sz="1100" kern="0">
              <a:solidFill>
                <a:srgbClr val="000000"/>
              </a:solidFill>
              <a:latin typeface="Verdana"/>
              <a:ea typeface="Verdana"/>
              <a:cs typeface="Verdana"/>
              <a:sym typeface="Verdana"/>
              <a:rtl val="0"/>
            </a:endParaRPr>
          </a:p>
        </p:txBody>
      </p:sp>
      <p:grpSp>
        <p:nvGrpSpPr>
          <p:cNvPr id="265" name="Shape 265"/>
          <p:cNvGrpSpPr/>
          <p:nvPr/>
        </p:nvGrpSpPr>
        <p:grpSpPr>
          <a:xfrm>
            <a:off x="87" y="5057724"/>
            <a:ext cx="4643804" cy="87276"/>
            <a:chOff x="2055030" y="1463669"/>
            <a:chExt cx="2304389" cy="544800"/>
          </a:xfrm>
        </p:grpSpPr>
        <p:sp>
          <p:nvSpPr>
            <p:cNvPr id="266" name="Shape 266"/>
            <p:cNvSpPr/>
            <p:nvPr/>
          </p:nvSpPr>
          <p:spPr>
            <a:xfrm>
              <a:off x="2055030" y="1463669"/>
              <a:ext cx="576000" cy="544800"/>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67" name="Shape 267"/>
            <p:cNvSpPr/>
            <p:nvPr/>
          </p:nvSpPr>
          <p:spPr>
            <a:xfrm>
              <a:off x="2630897" y="1463669"/>
              <a:ext cx="576600" cy="544800"/>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68" name="Shape 268"/>
            <p:cNvSpPr/>
            <p:nvPr/>
          </p:nvSpPr>
          <p:spPr>
            <a:xfrm>
              <a:off x="3207551" y="1463669"/>
              <a:ext cx="576000" cy="544800"/>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69" name="Shape 269"/>
            <p:cNvSpPr/>
            <p:nvPr/>
          </p:nvSpPr>
          <p:spPr>
            <a:xfrm>
              <a:off x="3783419" y="1463669"/>
              <a:ext cx="576000" cy="544800"/>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270" name="Shape 270"/>
          <p:cNvGrpSpPr/>
          <p:nvPr/>
        </p:nvGrpSpPr>
        <p:grpSpPr>
          <a:xfrm>
            <a:off x="4643538" y="5056120"/>
            <a:ext cx="4500737" cy="88856"/>
            <a:chOff x="2055030" y="1463669"/>
            <a:chExt cx="2304289" cy="544800"/>
          </a:xfrm>
        </p:grpSpPr>
        <p:sp>
          <p:nvSpPr>
            <p:cNvPr id="271" name="Shape 271"/>
            <p:cNvSpPr/>
            <p:nvPr/>
          </p:nvSpPr>
          <p:spPr>
            <a:xfrm>
              <a:off x="2055030" y="1463669"/>
              <a:ext cx="576300" cy="544800"/>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72" name="Shape 272"/>
            <p:cNvSpPr/>
            <p:nvPr/>
          </p:nvSpPr>
          <p:spPr>
            <a:xfrm>
              <a:off x="2631297" y="1463669"/>
              <a:ext cx="576300" cy="544800"/>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73" name="Shape 273"/>
            <p:cNvSpPr/>
            <p:nvPr/>
          </p:nvSpPr>
          <p:spPr>
            <a:xfrm>
              <a:off x="3207565" y="1463669"/>
              <a:ext cx="575399" cy="544800"/>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74" name="Shape 274"/>
            <p:cNvSpPr/>
            <p:nvPr/>
          </p:nvSpPr>
          <p:spPr>
            <a:xfrm>
              <a:off x="3783019" y="1463669"/>
              <a:ext cx="576300" cy="544800"/>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pic>
        <p:nvPicPr>
          <p:cNvPr id="275" name="Shape 275"/>
          <p:cNvPicPr preferRelativeResize="0"/>
          <p:nvPr/>
        </p:nvPicPr>
        <p:blipFill>
          <a:blip r:embed="rId4">
            <a:alphaModFix amt="10000"/>
          </a:blip>
          <a:stretch>
            <a:fillRect/>
          </a:stretch>
        </p:blipFill>
        <p:spPr>
          <a:xfrm>
            <a:off x="-31600" y="805702"/>
            <a:ext cx="9143998" cy="4337798"/>
          </a:xfrm>
          <a:prstGeom prst="rect">
            <a:avLst/>
          </a:prstGeom>
          <a:noFill/>
          <a:ln>
            <a:noFill/>
          </a:ln>
        </p:spPr>
      </p:pic>
      <p:sp>
        <p:nvSpPr>
          <p:cNvPr id="276" name="Shape 276"/>
          <p:cNvSpPr txBox="1"/>
          <p:nvPr/>
        </p:nvSpPr>
        <p:spPr>
          <a:xfrm>
            <a:off x="1069404" y="1953024"/>
            <a:ext cx="7388099" cy="831000"/>
          </a:xfrm>
          <a:prstGeom prst="rect">
            <a:avLst/>
          </a:prstGeom>
          <a:noFill/>
          <a:ln>
            <a:noFill/>
          </a:ln>
        </p:spPr>
        <p:txBody>
          <a:bodyPr lIns="45700" tIns="22850" rIns="45700" bIns="22850" anchor="ctr" anchorCtr="0">
            <a:noAutofit/>
          </a:bodyPr>
          <a:lstStyle/>
          <a:p>
            <a:pPr>
              <a:buSzPct val="78571"/>
            </a:pPr>
            <a:r>
              <a:rPr lang="en-CA" sz="1400" b="1" kern="0">
                <a:solidFill>
                  <a:srgbClr val="595959"/>
                </a:solidFill>
                <a:latin typeface="Verdana"/>
                <a:ea typeface="Verdana"/>
                <a:cs typeface="Verdana"/>
                <a:sym typeface="Verdana"/>
                <a:rtl val="0"/>
              </a:rPr>
              <a:t>Montant et durée : </a:t>
            </a:r>
            <a:r>
              <a:rPr lang="en-CA" sz="1400" kern="0">
                <a:solidFill>
                  <a:srgbClr val="595959"/>
                </a:solidFill>
                <a:latin typeface="Verdana"/>
                <a:ea typeface="Verdana"/>
                <a:cs typeface="Verdana"/>
                <a:sym typeface="Verdana"/>
                <a:rtl val="0"/>
              </a:rPr>
              <a:t>le montant minimum pour une campagne de finance participative est fixé à 3000 euros et il n’y a pas de maximum. Pour ce qui est de la durée, il n’y a pas de minimum et le maximum est fixé à 6 mois.</a:t>
            </a:r>
          </a:p>
        </p:txBody>
      </p:sp>
      <p:pic>
        <p:nvPicPr>
          <p:cNvPr id="277" name="Shape 277"/>
          <p:cNvPicPr preferRelativeResize="0"/>
          <p:nvPr/>
        </p:nvPicPr>
        <p:blipFill rotWithShape="1">
          <a:blip r:embed="rId5">
            <a:alphaModFix/>
          </a:blip>
          <a:srcRect/>
          <a:stretch/>
        </p:blipFill>
        <p:spPr>
          <a:xfrm>
            <a:off x="314845" y="2040883"/>
            <a:ext cx="485699" cy="249299"/>
          </a:xfrm>
          <a:prstGeom prst="rect">
            <a:avLst/>
          </a:prstGeom>
          <a:noFill/>
          <a:ln>
            <a:noFill/>
          </a:ln>
        </p:spPr>
      </p:pic>
      <p:sp>
        <p:nvSpPr>
          <p:cNvPr id="278" name="Shape 278"/>
          <p:cNvSpPr txBox="1"/>
          <p:nvPr/>
        </p:nvSpPr>
        <p:spPr>
          <a:xfrm>
            <a:off x="1054575" y="927100"/>
            <a:ext cx="7540800" cy="1141200"/>
          </a:xfrm>
          <a:prstGeom prst="rect">
            <a:avLst/>
          </a:prstGeom>
          <a:noFill/>
          <a:ln>
            <a:noFill/>
          </a:ln>
        </p:spPr>
        <p:txBody>
          <a:bodyPr lIns="91425" tIns="91425" rIns="91425" bIns="91425" anchor="ctr" anchorCtr="0">
            <a:noAutofit/>
          </a:bodyPr>
          <a:lstStyle/>
          <a:p>
            <a:r>
              <a:rPr lang="en-CA" sz="1400" b="1" kern="0" dirty="0">
                <a:solidFill>
                  <a:srgbClr val="595959"/>
                </a:solidFill>
                <a:latin typeface="Verdana"/>
                <a:ea typeface="Verdana"/>
                <a:cs typeface="Verdana"/>
                <a:sym typeface="Verdana"/>
                <a:rtl val="0"/>
              </a:rPr>
              <a:t>Le </a:t>
            </a:r>
            <a:r>
              <a:rPr lang="en-CA" sz="1400" b="1" kern="0" dirty="0" err="1">
                <a:solidFill>
                  <a:srgbClr val="595959"/>
                </a:solidFill>
                <a:latin typeface="Verdana"/>
                <a:ea typeface="Verdana"/>
                <a:cs typeface="Verdana"/>
                <a:sym typeface="Verdana"/>
                <a:rtl val="0"/>
              </a:rPr>
              <a:t>principe</a:t>
            </a:r>
            <a:r>
              <a:rPr lang="en-CA" sz="1400" b="1" kern="0" dirty="0">
                <a:solidFill>
                  <a:srgbClr val="595959"/>
                </a:solidFill>
                <a:latin typeface="Verdana"/>
                <a:ea typeface="Verdana"/>
                <a:cs typeface="Verdana"/>
                <a:sym typeface="Verdana"/>
                <a:rtl val="0"/>
              </a:rPr>
              <a:t> du “Keep it all”</a:t>
            </a:r>
            <a:r>
              <a:rPr lang="en-CA" sz="1400" kern="0" dirty="0">
                <a:solidFill>
                  <a:srgbClr val="595959"/>
                </a:solidFill>
                <a:latin typeface="Verdana"/>
                <a:ea typeface="Verdana"/>
                <a:cs typeface="Verdana"/>
                <a:sym typeface="Verdana"/>
                <a:rtl val="0"/>
              </a:rPr>
              <a:t> : le </a:t>
            </a:r>
            <a:r>
              <a:rPr lang="en-CA" sz="1400" kern="0" dirty="0" err="1">
                <a:solidFill>
                  <a:srgbClr val="595959"/>
                </a:solidFill>
                <a:latin typeface="Verdana"/>
                <a:ea typeface="Verdana"/>
                <a:cs typeface="Verdana"/>
                <a:sym typeface="Verdana"/>
                <a:rtl val="0"/>
              </a:rPr>
              <a:t>modèle</a:t>
            </a:r>
            <a:r>
              <a:rPr lang="en-CA" sz="1400" kern="0" dirty="0">
                <a:solidFill>
                  <a:srgbClr val="595959"/>
                </a:solidFill>
                <a:latin typeface="Verdana"/>
                <a:ea typeface="Verdana"/>
                <a:cs typeface="Verdana"/>
                <a:sym typeface="Verdana"/>
                <a:rtl val="0"/>
              </a:rPr>
              <a:t> du « </a:t>
            </a:r>
            <a:r>
              <a:rPr lang="en-CA" sz="1400" kern="0" dirty="0" err="1">
                <a:solidFill>
                  <a:srgbClr val="595959"/>
                </a:solidFill>
                <a:latin typeface="Verdana"/>
                <a:ea typeface="Verdana"/>
                <a:cs typeface="Verdana"/>
                <a:sym typeface="Verdana"/>
                <a:rtl val="0"/>
              </a:rPr>
              <a:t>Gardez</a:t>
            </a:r>
            <a:r>
              <a:rPr lang="en-CA" sz="1400" kern="0" dirty="0">
                <a:solidFill>
                  <a:srgbClr val="595959"/>
                </a:solidFill>
                <a:latin typeface="Verdana"/>
                <a:ea typeface="Verdana"/>
                <a:cs typeface="Verdana"/>
                <a:sym typeface="Verdana"/>
                <a:rtl val="0"/>
              </a:rPr>
              <a:t> tout » </a:t>
            </a:r>
            <a:r>
              <a:rPr lang="en-CA" sz="1400" kern="0" dirty="0" err="1">
                <a:solidFill>
                  <a:srgbClr val="595959"/>
                </a:solidFill>
                <a:latin typeface="Verdana"/>
                <a:ea typeface="Verdana"/>
                <a:cs typeface="Verdana"/>
                <a:sym typeface="Verdana"/>
                <a:rtl val="0"/>
              </a:rPr>
              <a:t>prévoit</a:t>
            </a:r>
            <a:r>
              <a:rPr lang="en-CA" sz="1400" kern="0" dirty="0">
                <a:solidFill>
                  <a:srgbClr val="595959"/>
                </a:solidFill>
                <a:latin typeface="Verdana"/>
                <a:ea typeface="Verdana"/>
                <a:cs typeface="Verdana"/>
                <a:sym typeface="Verdana"/>
                <a:rtl val="0"/>
              </a:rPr>
              <a:t> que </a:t>
            </a:r>
            <a:r>
              <a:rPr lang="en-CA" sz="1400" kern="0" dirty="0" err="1">
                <a:solidFill>
                  <a:srgbClr val="595959"/>
                </a:solidFill>
                <a:latin typeface="Verdana"/>
                <a:ea typeface="Verdana"/>
                <a:cs typeface="Verdana"/>
                <a:sym typeface="Verdana"/>
                <a:rtl val="0"/>
              </a:rPr>
              <a:t>toute</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somme</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collectée</a:t>
            </a:r>
            <a:r>
              <a:rPr lang="en-CA" sz="1400" kern="0" dirty="0">
                <a:solidFill>
                  <a:srgbClr val="595959"/>
                </a:solidFill>
                <a:latin typeface="Verdana"/>
                <a:ea typeface="Verdana"/>
                <a:cs typeface="Verdana"/>
                <a:sym typeface="Verdana"/>
                <a:rtl val="0"/>
              </a:rPr>
              <a:t> par le </a:t>
            </a:r>
            <a:r>
              <a:rPr lang="en-CA" sz="1400" kern="0" dirty="0" err="1">
                <a:solidFill>
                  <a:srgbClr val="595959"/>
                </a:solidFill>
                <a:latin typeface="Verdana"/>
                <a:ea typeface="Verdana"/>
                <a:cs typeface="Verdana"/>
                <a:sym typeface="Verdana"/>
                <a:rtl val="0"/>
              </a:rPr>
              <a:t>porteur</a:t>
            </a:r>
            <a:r>
              <a:rPr lang="en-CA" sz="1400" kern="0" dirty="0">
                <a:solidFill>
                  <a:srgbClr val="595959"/>
                </a:solidFill>
                <a:latin typeface="Verdana"/>
                <a:ea typeface="Verdana"/>
                <a:cs typeface="Verdana"/>
                <a:sym typeface="Verdana"/>
                <a:rtl val="0"/>
              </a:rPr>
              <a:t> de </a:t>
            </a:r>
            <a:r>
              <a:rPr lang="en-CA" sz="1400" kern="0" dirty="0" err="1">
                <a:solidFill>
                  <a:srgbClr val="595959"/>
                </a:solidFill>
                <a:latin typeface="Verdana"/>
                <a:ea typeface="Verdana"/>
                <a:cs typeface="Verdana"/>
                <a:sym typeface="Verdana"/>
                <a:rtl val="0"/>
              </a:rPr>
              <a:t>projet</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durant</a:t>
            </a:r>
            <a:r>
              <a:rPr lang="en-CA" sz="1400" kern="0" dirty="0">
                <a:solidFill>
                  <a:srgbClr val="595959"/>
                </a:solidFill>
                <a:latin typeface="Verdana"/>
                <a:ea typeface="Verdana"/>
                <a:cs typeface="Verdana"/>
                <a:sym typeface="Verdana"/>
                <a:rtl val="0"/>
              </a:rPr>
              <a:t> la </a:t>
            </a:r>
            <a:r>
              <a:rPr lang="en-CA" sz="1400" kern="0" dirty="0" err="1">
                <a:solidFill>
                  <a:srgbClr val="595959"/>
                </a:solidFill>
                <a:latin typeface="Verdana"/>
                <a:ea typeface="Verdana"/>
                <a:cs typeface="Verdana"/>
                <a:sym typeface="Verdana"/>
                <a:rtl val="0"/>
              </a:rPr>
              <a:t>campagne</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est</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acquise</a:t>
            </a:r>
            <a:r>
              <a:rPr lang="en-CA" sz="1400" kern="0" dirty="0">
                <a:solidFill>
                  <a:srgbClr val="595959"/>
                </a:solidFill>
                <a:latin typeface="Verdana"/>
                <a:ea typeface="Verdana"/>
                <a:cs typeface="Verdana"/>
                <a:sym typeface="Verdana"/>
                <a:rtl val="0"/>
              </a:rPr>
              <a:t> à son </a:t>
            </a:r>
            <a:r>
              <a:rPr lang="en-CA" sz="1400" kern="0" dirty="0" err="1">
                <a:solidFill>
                  <a:srgbClr val="595959"/>
                </a:solidFill>
                <a:latin typeface="Verdana"/>
                <a:ea typeface="Verdana"/>
                <a:cs typeface="Verdana"/>
                <a:sym typeface="Verdana"/>
                <a:rtl val="0"/>
              </a:rPr>
              <a:t>projet</a:t>
            </a:r>
            <a:r>
              <a:rPr lang="en-CA" sz="1400" kern="0" dirty="0">
                <a:solidFill>
                  <a:srgbClr val="595959"/>
                </a:solidFill>
                <a:latin typeface="Verdana"/>
                <a:ea typeface="Verdana"/>
                <a:cs typeface="Verdana"/>
                <a:sym typeface="Verdana"/>
                <a:rtl val="0"/>
              </a:rPr>
              <a:t>. Il </a:t>
            </a:r>
            <a:r>
              <a:rPr lang="en-CA" sz="1400" kern="0" dirty="0" err="1">
                <a:solidFill>
                  <a:srgbClr val="595959"/>
                </a:solidFill>
                <a:latin typeface="Verdana"/>
                <a:ea typeface="Verdana"/>
                <a:cs typeface="Verdana"/>
                <a:sym typeface="Verdana"/>
                <a:rtl val="0"/>
              </a:rPr>
              <a:t>diffère</a:t>
            </a:r>
            <a:r>
              <a:rPr lang="en-CA" sz="1400" kern="0" dirty="0">
                <a:solidFill>
                  <a:srgbClr val="595959"/>
                </a:solidFill>
                <a:latin typeface="Verdana"/>
                <a:ea typeface="Verdana"/>
                <a:cs typeface="Verdana"/>
                <a:sym typeface="Verdana"/>
                <a:rtl val="0"/>
              </a:rPr>
              <a:t> du </a:t>
            </a:r>
            <a:r>
              <a:rPr lang="en-CA" sz="1400" kern="0" dirty="0" err="1">
                <a:solidFill>
                  <a:srgbClr val="595959"/>
                </a:solidFill>
                <a:latin typeface="Verdana"/>
                <a:ea typeface="Verdana"/>
                <a:cs typeface="Verdana"/>
                <a:sym typeface="Verdana"/>
                <a:rtl val="0"/>
              </a:rPr>
              <a:t>principe</a:t>
            </a:r>
            <a:r>
              <a:rPr lang="en-CA" sz="1400" kern="0" dirty="0">
                <a:solidFill>
                  <a:srgbClr val="595959"/>
                </a:solidFill>
                <a:latin typeface="Verdana"/>
                <a:ea typeface="Verdana"/>
                <a:cs typeface="Verdana"/>
                <a:sym typeface="Verdana"/>
                <a:rtl val="0"/>
              </a:rPr>
              <a:t> du “All or nothing” (tout </a:t>
            </a:r>
            <a:r>
              <a:rPr lang="en-CA" sz="1400" kern="0" dirty="0" err="1">
                <a:solidFill>
                  <a:srgbClr val="595959"/>
                </a:solidFill>
                <a:latin typeface="Verdana"/>
                <a:ea typeface="Verdana"/>
                <a:cs typeface="Verdana"/>
                <a:sym typeface="Verdana"/>
                <a:rtl val="0"/>
              </a:rPr>
              <a:t>ou</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rien</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proposé</a:t>
            </a:r>
            <a:r>
              <a:rPr lang="en-CA" sz="1400" kern="0" dirty="0">
                <a:solidFill>
                  <a:srgbClr val="595959"/>
                </a:solidFill>
                <a:latin typeface="Verdana"/>
                <a:ea typeface="Verdana"/>
                <a:cs typeface="Verdana"/>
                <a:sym typeface="Verdana"/>
                <a:rtl val="0"/>
              </a:rPr>
              <a:t> par la </a:t>
            </a:r>
            <a:r>
              <a:rPr lang="en-CA" sz="1400" kern="0" dirty="0" err="1">
                <a:solidFill>
                  <a:srgbClr val="595959"/>
                </a:solidFill>
                <a:latin typeface="Verdana"/>
                <a:ea typeface="Verdana"/>
                <a:cs typeface="Verdana"/>
                <a:sym typeface="Verdana"/>
                <a:rtl val="0"/>
              </a:rPr>
              <a:t>plupart</a:t>
            </a:r>
            <a:r>
              <a:rPr lang="en-CA" sz="1400" kern="0" dirty="0">
                <a:solidFill>
                  <a:srgbClr val="595959"/>
                </a:solidFill>
                <a:latin typeface="Verdana"/>
                <a:ea typeface="Verdana"/>
                <a:cs typeface="Verdana"/>
                <a:sym typeface="Verdana"/>
                <a:rtl val="0"/>
              </a:rPr>
              <a:t> des </a:t>
            </a:r>
            <a:r>
              <a:rPr lang="en-CA" sz="1400" kern="0" dirty="0" err="1">
                <a:solidFill>
                  <a:srgbClr val="595959"/>
                </a:solidFill>
                <a:latin typeface="Verdana"/>
                <a:ea typeface="Verdana"/>
                <a:cs typeface="Verdana"/>
                <a:sym typeface="Verdana"/>
                <a:rtl val="0"/>
              </a:rPr>
              <a:t>autres</a:t>
            </a:r>
            <a:r>
              <a:rPr lang="en-CA" sz="1400" kern="0" dirty="0">
                <a:solidFill>
                  <a:srgbClr val="595959"/>
                </a:solidFill>
                <a:latin typeface="Verdana"/>
                <a:ea typeface="Verdana"/>
                <a:cs typeface="Verdana"/>
                <a:sym typeface="Verdana"/>
                <a:rtl val="0"/>
              </a:rPr>
              <a:t> </a:t>
            </a:r>
            <a:r>
              <a:rPr lang="en-CA" sz="1400" kern="0" dirty="0" err="1">
                <a:solidFill>
                  <a:srgbClr val="595959"/>
                </a:solidFill>
                <a:latin typeface="Verdana"/>
                <a:ea typeface="Verdana"/>
                <a:cs typeface="Verdana"/>
                <a:sym typeface="Verdana"/>
                <a:rtl val="0"/>
              </a:rPr>
              <a:t>plateformes</a:t>
            </a:r>
            <a:endParaRPr lang="en-CA" sz="1400" kern="0" dirty="0">
              <a:solidFill>
                <a:srgbClr val="595959"/>
              </a:solidFill>
              <a:latin typeface="Verdana"/>
              <a:ea typeface="Verdana"/>
              <a:cs typeface="Verdana"/>
              <a:sym typeface="Verdana"/>
              <a:rtl val="0"/>
            </a:endParaRPr>
          </a:p>
        </p:txBody>
      </p:sp>
      <p:pic>
        <p:nvPicPr>
          <p:cNvPr id="279" name="Shape 279"/>
          <p:cNvPicPr preferRelativeResize="0"/>
          <p:nvPr/>
        </p:nvPicPr>
        <p:blipFill rotWithShape="1">
          <a:blip r:embed="rId5">
            <a:alphaModFix/>
          </a:blip>
          <a:srcRect/>
          <a:stretch/>
        </p:blipFill>
        <p:spPr>
          <a:xfrm>
            <a:off x="393691" y="1051507"/>
            <a:ext cx="485699" cy="249299"/>
          </a:xfrm>
          <a:prstGeom prst="rect">
            <a:avLst/>
          </a:prstGeom>
          <a:noFill/>
          <a:ln>
            <a:noFill/>
          </a:ln>
        </p:spPr>
      </p:pic>
      <p:sp>
        <p:nvSpPr>
          <p:cNvPr id="280" name="Shape 280"/>
          <p:cNvSpPr txBox="1"/>
          <p:nvPr/>
        </p:nvSpPr>
        <p:spPr>
          <a:xfrm>
            <a:off x="1054579" y="2971902"/>
            <a:ext cx="7388099" cy="365099"/>
          </a:xfrm>
          <a:prstGeom prst="rect">
            <a:avLst/>
          </a:prstGeom>
          <a:noFill/>
          <a:ln>
            <a:noFill/>
          </a:ln>
        </p:spPr>
        <p:txBody>
          <a:bodyPr lIns="45700" tIns="22850" rIns="45700" bIns="22850" anchor="ctr" anchorCtr="0">
            <a:noAutofit/>
          </a:bodyPr>
          <a:lstStyle/>
          <a:p>
            <a:pPr>
              <a:spcAft>
                <a:spcPts val="900"/>
              </a:spcAft>
            </a:pPr>
            <a:endParaRPr sz="1400" kern="0">
              <a:solidFill>
                <a:srgbClr val="595959"/>
              </a:solidFill>
              <a:latin typeface="Verdana"/>
              <a:ea typeface="Verdana"/>
              <a:cs typeface="Verdana"/>
              <a:sym typeface="Verdana"/>
              <a:rtl val="0"/>
            </a:endParaRPr>
          </a:p>
          <a:p>
            <a:pPr>
              <a:spcAft>
                <a:spcPts val="900"/>
              </a:spcAft>
            </a:pPr>
            <a:endParaRPr sz="1400" kern="0">
              <a:solidFill>
                <a:srgbClr val="595959"/>
              </a:solidFill>
              <a:latin typeface="Verdana"/>
              <a:ea typeface="Verdana"/>
              <a:cs typeface="Verdana"/>
              <a:sym typeface="Verdana"/>
              <a:rtl val="0"/>
            </a:endParaRPr>
          </a:p>
          <a:p>
            <a:pPr>
              <a:spcAft>
                <a:spcPts val="900"/>
              </a:spcAft>
              <a:buSzPct val="78571"/>
            </a:pPr>
            <a:r>
              <a:rPr lang="en-CA" sz="1400" kern="0">
                <a:solidFill>
                  <a:srgbClr val="595959"/>
                </a:solidFill>
                <a:latin typeface="Verdana"/>
                <a:ea typeface="Verdana"/>
                <a:cs typeface="Verdana"/>
                <a:sym typeface="Verdana"/>
                <a:rtl val="0"/>
              </a:rPr>
              <a:t>La tarification de ce service est décomposée en deux parties : Des frais de mise en ligne (</a:t>
            </a:r>
            <a:r>
              <a:rPr lang="en-CA" sz="1400" b="1" kern="0">
                <a:solidFill>
                  <a:srgbClr val="595959"/>
                </a:solidFill>
                <a:latin typeface="Verdana"/>
                <a:ea typeface="Verdana"/>
                <a:cs typeface="Verdana"/>
                <a:sym typeface="Verdana"/>
                <a:rtl val="0"/>
              </a:rPr>
              <a:t>1,8% TTC</a:t>
            </a:r>
            <a:r>
              <a:rPr lang="en-CA" sz="1400" kern="0">
                <a:solidFill>
                  <a:srgbClr val="595959"/>
                </a:solidFill>
                <a:latin typeface="Verdana"/>
                <a:ea typeface="Verdana"/>
                <a:cs typeface="Verdana"/>
                <a:sym typeface="Verdana"/>
                <a:rtl val="0"/>
              </a:rPr>
              <a:t>) et une commission calculée sur le montant collecté :</a:t>
            </a:r>
          </a:p>
          <a:p>
            <a:pPr>
              <a:spcAft>
                <a:spcPts val="900"/>
              </a:spcAft>
            </a:pPr>
            <a:endParaRPr sz="1400" kern="0">
              <a:solidFill>
                <a:srgbClr val="595959"/>
              </a:solidFill>
              <a:latin typeface="Verdana"/>
              <a:ea typeface="Verdana"/>
              <a:cs typeface="Verdana"/>
              <a:sym typeface="Verdana"/>
              <a:rtl val="0"/>
            </a:endParaRPr>
          </a:p>
          <a:p>
            <a:endParaRPr sz="1400" b="1" kern="0">
              <a:solidFill>
                <a:srgbClr val="595959"/>
              </a:solidFill>
              <a:latin typeface="Verdana"/>
              <a:ea typeface="Verdana"/>
              <a:cs typeface="Verdana"/>
              <a:sym typeface="Verdana"/>
              <a:rtl val="0"/>
            </a:endParaRPr>
          </a:p>
        </p:txBody>
      </p:sp>
      <p:pic>
        <p:nvPicPr>
          <p:cNvPr id="281" name="Shape 281"/>
          <p:cNvPicPr preferRelativeResize="0"/>
          <p:nvPr/>
        </p:nvPicPr>
        <p:blipFill rotWithShape="1">
          <a:blip r:embed="rId5">
            <a:alphaModFix/>
          </a:blip>
          <a:srcRect/>
          <a:stretch/>
        </p:blipFill>
        <p:spPr>
          <a:xfrm>
            <a:off x="300020" y="2983558"/>
            <a:ext cx="485699" cy="249299"/>
          </a:xfrm>
          <a:prstGeom prst="rect">
            <a:avLst/>
          </a:prstGeom>
          <a:noFill/>
          <a:ln>
            <a:noFill/>
          </a:ln>
        </p:spPr>
      </p:pic>
      <p:graphicFrame>
        <p:nvGraphicFramePr>
          <p:cNvPr id="282" name="Shape 282"/>
          <p:cNvGraphicFramePr/>
          <p:nvPr/>
        </p:nvGraphicFramePr>
        <p:xfrm>
          <a:off x="3139975" y="3412562"/>
          <a:ext cx="2919000" cy="1630560"/>
        </p:xfrm>
        <a:graphic>
          <a:graphicData uri="http://schemas.openxmlformats.org/drawingml/2006/table">
            <a:tbl>
              <a:tblPr>
                <a:noFill/>
              </a:tblPr>
              <a:tblGrid>
                <a:gridCol w="1459500"/>
                <a:gridCol w="1459500"/>
              </a:tblGrid>
              <a:tr h="335250">
                <a:tc>
                  <a:txBody>
                    <a:bodyPr/>
                    <a:lstStyle/>
                    <a:p>
                      <a:pPr lvl="0" algn="r" rtl="0">
                        <a:spcBef>
                          <a:spcPts val="0"/>
                        </a:spcBef>
                        <a:spcAft>
                          <a:spcPts val="900"/>
                        </a:spcAft>
                        <a:buClr>
                          <a:schemeClr val="dk1"/>
                        </a:buClr>
                        <a:buSzPct val="110000"/>
                        <a:buFont typeface="Arial"/>
                        <a:buNone/>
                      </a:pPr>
                      <a:r>
                        <a:rPr lang="en-CA" sz="1000" dirty="0">
                          <a:solidFill>
                            <a:srgbClr val="595959"/>
                          </a:solidFill>
                        </a:rPr>
                        <a:t>&lt;100 000 €</a:t>
                      </a:r>
                    </a:p>
                  </a:txBody>
                  <a:tcPr marL="91425" marR="91425" marT="91425" marB="91425"/>
                </a:tc>
                <a:tc>
                  <a:txBody>
                    <a:bodyPr/>
                    <a:lstStyle/>
                    <a:p>
                      <a:pPr>
                        <a:spcBef>
                          <a:spcPts val="0"/>
                        </a:spcBef>
                        <a:buNone/>
                      </a:pPr>
                      <a:r>
                        <a:rPr lang="en-CA" sz="1000">
                          <a:solidFill>
                            <a:srgbClr val="595959"/>
                          </a:solidFill>
                        </a:rPr>
                        <a:t>5.2%</a:t>
                      </a:r>
                    </a:p>
                  </a:txBody>
                  <a:tcPr marL="91425" marR="91425" marT="91425" marB="91425"/>
                </a:tc>
              </a:tr>
              <a:tr h="480030">
                <a:tc>
                  <a:txBody>
                    <a:bodyPr/>
                    <a:lstStyle/>
                    <a:p>
                      <a:pPr lvl="0" algn="r" rtl="0">
                        <a:spcBef>
                          <a:spcPts val="0"/>
                        </a:spcBef>
                        <a:spcAft>
                          <a:spcPts val="900"/>
                        </a:spcAft>
                        <a:buClr>
                          <a:schemeClr val="dk1"/>
                        </a:buClr>
                        <a:buSzPct val="110000"/>
                        <a:buFont typeface="Arial"/>
                        <a:buNone/>
                      </a:pPr>
                      <a:r>
                        <a:rPr lang="en-CA" sz="1000">
                          <a:solidFill>
                            <a:srgbClr val="595959"/>
                          </a:solidFill>
                        </a:rPr>
                        <a:t>100 001 € - 250 000 €</a:t>
                      </a:r>
                    </a:p>
                  </a:txBody>
                  <a:tcPr marL="91425" marR="91425" marT="91425" marB="91425"/>
                </a:tc>
                <a:tc>
                  <a:txBody>
                    <a:bodyPr/>
                    <a:lstStyle/>
                    <a:p>
                      <a:pPr>
                        <a:spcBef>
                          <a:spcPts val="0"/>
                        </a:spcBef>
                        <a:buNone/>
                      </a:pPr>
                      <a:r>
                        <a:rPr lang="en-CA" sz="1000">
                          <a:solidFill>
                            <a:srgbClr val="595959"/>
                          </a:solidFill>
                        </a:rPr>
                        <a:t>4.2%</a:t>
                      </a:r>
                    </a:p>
                  </a:txBody>
                  <a:tcPr marL="91425" marR="91425" marT="91425" marB="91425"/>
                </a:tc>
              </a:tr>
              <a:tr h="480030">
                <a:tc>
                  <a:txBody>
                    <a:bodyPr/>
                    <a:lstStyle/>
                    <a:p>
                      <a:pPr algn="r">
                        <a:spcBef>
                          <a:spcPts val="0"/>
                        </a:spcBef>
                        <a:buNone/>
                      </a:pPr>
                      <a:r>
                        <a:rPr lang="en-CA" sz="1000">
                          <a:solidFill>
                            <a:srgbClr val="595959"/>
                          </a:solidFill>
                        </a:rPr>
                        <a:t>250 001 € - 500 000 €</a:t>
                      </a:r>
                    </a:p>
                  </a:txBody>
                  <a:tcPr marL="91425" marR="91425" marT="91425" marB="91425"/>
                </a:tc>
                <a:tc>
                  <a:txBody>
                    <a:bodyPr/>
                    <a:lstStyle/>
                    <a:p>
                      <a:pPr>
                        <a:spcBef>
                          <a:spcPts val="0"/>
                        </a:spcBef>
                        <a:buNone/>
                      </a:pPr>
                      <a:r>
                        <a:rPr lang="en-CA" sz="1000">
                          <a:solidFill>
                            <a:srgbClr val="595959"/>
                          </a:solidFill>
                        </a:rPr>
                        <a:t>3.2%</a:t>
                      </a:r>
                    </a:p>
                  </a:txBody>
                  <a:tcPr marL="91425" marR="91425" marT="91425" marB="91425"/>
                </a:tc>
              </a:tr>
              <a:tr h="335250">
                <a:tc>
                  <a:txBody>
                    <a:bodyPr/>
                    <a:lstStyle/>
                    <a:p>
                      <a:pPr algn="r">
                        <a:spcBef>
                          <a:spcPts val="0"/>
                        </a:spcBef>
                        <a:buNone/>
                      </a:pPr>
                      <a:r>
                        <a:rPr lang="en-CA" sz="1000">
                          <a:solidFill>
                            <a:srgbClr val="595959"/>
                          </a:solidFill>
                        </a:rPr>
                        <a:t>&gt; 500K€</a:t>
                      </a:r>
                    </a:p>
                  </a:txBody>
                  <a:tcPr marL="91425" marR="91425" marT="91425" marB="91425"/>
                </a:tc>
                <a:tc>
                  <a:txBody>
                    <a:bodyPr/>
                    <a:lstStyle/>
                    <a:p>
                      <a:pPr>
                        <a:spcBef>
                          <a:spcPts val="0"/>
                        </a:spcBef>
                        <a:buNone/>
                      </a:pPr>
                      <a:r>
                        <a:rPr lang="en-CA" sz="1000">
                          <a:solidFill>
                            <a:srgbClr val="595959"/>
                          </a:solidFill>
                        </a:rPr>
                        <a:t>2.2%</a:t>
                      </a:r>
                    </a:p>
                  </a:txBody>
                  <a:tcPr marL="91425" marR="91425" marT="91425" marB="91425"/>
                </a:tc>
              </a:tr>
            </a:tbl>
          </a:graphicData>
        </a:graphic>
      </p:graphicFrame>
    </p:spTree>
    <p:extLst>
      <p:ext uri="{BB962C8B-B14F-4D97-AF65-F5344CB8AC3E}">
        <p14:creationId xmlns:p14="http://schemas.microsoft.com/office/powerpoint/2010/main" val="153516669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fill="hold"/>
                                        <p:tgtEl>
                                          <p:spTgt spid="277"/>
                                        </p:tgtEl>
                                        <p:attrNameLst>
                                          <p:attrName>ppt_x</p:attrName>
                                        </p:attrNameLst>
                                      </p:cBhvr>
                                      <p:tavLst>
                                        <p:tav tm="0">
                                          <p:val>
                                            <p:strVal val="#ppt_x"/>
                                          </p:val>
                                        </p:tav>
                                        <p:tav tm="100000">
                                          <p:val>
                                            <p:strVal val="#ppt_x"/>
                                          </p:val>
                                        </p:tav>
                                      </p:tavLst>
                                    </p:anim>
                                    <p:anim calcmode="lin" valueType="num">
                                      <p:cBhvr additive="base">
                                        <p:cTn id="8" dur="500" fill="hold"/>
                                        <p:tgtEl>
                                          <p:spTgt spid="2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
                                        </p:tgtEl>
                                        <p:attrNameLst>
                                          <p:attrName>style.visibility</p:attrName>
                                        </p:attrNameLst>
                                      </p:cBhvr>
                                      <p:to>
                                        <p:strVal val="visible"/>
                                      </p:to>
                                    </p:set>
                                    <p:anim calcmode="lin" valueType="num">
                                      <p:cBhvr additive="base">
                                        <p:cTn id="11" dur="500" fill="hold"/>
                                        <p:tgtEl>
                                          <p:spTgt spid="276"/>
                                        </p:tgtEl>
                                        <p:attrNameLst>
                                          <p:attrName>ppt_x</p:attrName>
                                        </p:attrNameLst>
                                      </p:cBhvr>
                                      <p:tavLst>
                                        <p:tav tm="0">
                                          <p:val>
                                            <p:strVal val="#ppt_x"/>
                                          </p:val>
                                        </p:tav>
                                        <p:tav tm="100000">
                                          <p:val>
                                            <p:strVal val="#ppt_x"/>
                                          </p:val>
                                        </p:tav>
                                      </p:tavLst>
                                    </p:anim>
                                    <p:anim calcmode="lin" valueType="num">
                                      <p:cBhvr additive="base">
                                        <p:cTn id="12" dur="500" fill="hold"/>
                                        <p:tgtEl>
                                          <p:spTgt spid="2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1"/>
                                        </p:tgtEl>
                                        <p:attrNameLst>
                                          <p:attrName>style.visibility</p:attrName>
                                        </p:attrNameLst>
                                      </p:cBhvr>
                                      <p:to>
                                        <p:strVal val="visible"/>
                                      </p:to>
                                    </p:set>
                                    <p:anim calcmode="lin" valueType="num">
                                      <p:cBhvr additive="base">
                                        <p:cTn id="17" dur="500" fill="hold"/>
                                        <p:tgtEl>
                                          <p:spTgt spid="281"/>
                                        </p:tgtEl>
                                        <p:attrNameLst>
                                          <p:attrName>ppt_x</p:attrName>
                                        </p:attrNameLst>
                                      </p:cBhvr>
                                      <p:tavLst>
                                        <p:tav tm="0">
                                          <p:val>
                                            <p:strVal val="#ppt_x"/>
                                          </p:val>
                                        </p:tav>
                                        <p:tav tm="100000">
                                          <p:val>
                                            <p:strVal val="#ppt_x"/>
                                          </p:val>
                                        </p:tav>
                                      </p:tavLst>
                                    </p:anim>
                                    <p:anim calcmode="lin" valueType="num">
                                      <p:cBhvr additive="base">
                                        <p:cTn id="18" dur="500" fill="hold"/>
                                        <p:tgtEl>
                                          <p:spTgt spid="28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0"/>
                                        </p:tgtEl>
                                        <p:attrNameLst>
                                          <p:attrName>style.visibility</p:attrName>
                                        </p:attrNameLst>
                                      </p:cBhvr>
                                      <p:to>
                                        <p:strVal val="visible"/>
                                      </p:to>
                                    </p:set>
                                    <p:anim calcmode="lin" valueType="num">
                                      <p:cBhvr additive="base">
                                        <p:cTn id="21" dur="500" fill="hold"/>
                                        <p:tgtEl>
                                          <p:spTgt spid="280"/>
                                        </p:tgtEl>
                                        <p:attrNameLst>
                                          <p:attrName>ppt_x</p:attrName>
                                        </p:attrNameLst>
                                      </p:cBhvr>
                                      <p:tavLst>
                                        <p:tav tm="0">
                                          <p:val>
                                            <p:strVal val="#ppt_x"/>
                                          </p:val>
                                        </p:tav>
                                        <p:tav tm="100000">
                                          <p:val>
                                            <p:strVal val="#ppt_x"/>
                                          </p:val>
                                        </p:tav>
                                      </p:tavLst>
                                    </p:anim>
                                    <p:anim calcmode="lin" valueType="num">
                                      <p:cBhvr additive="base">
                                        <p:cTn id="22" dur="500" fill="hold"/>
                                        <p:tgtEl>
                                          <p:spTgt spid="280"/>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282"/>
                                        </p:tgtEl>
                                        <p:attrNameLst>
                                          <p:attrName>style.visibility</p:attrName>
                                        </p:attrNameLst>
                                      </p:cBhvr>
                                      <p:to>
                                        <p:strVal val="visible"/>
                                      </p:to>
                                    </p:set>
                                    <p:anim calcmode="lin" valueType="num">
                                      <p:cBhvr additive="base">
                                        <p:cTn id="26" dur="500" fill="hold"/>
                                        <p:tgtEl>
                                          <p:spTgt spid="282"/>
                                        </p:tgtEl>
                                        <p:attrNameLst>
                                          <p:attrName>ppt_x</p:attrName>
                                        </p:attrNameLst>
                                      </p:cBhvr>
                                      <p:tavLst>
                                        <p:tav tm="0">
                                          <p:val>
                                            <p:strVal val="#ppt_x"/>
                                          </p:val>
                                        </p:tav>
                                        <p:tav tm="100000">
                                          <p:val>
                                            <p:strVal val="#ppt_x"/>
                                          </p:val>
                                        </p:tav>
                                      </p:tavLst>
                                    </p:anim>
                                    <p:anim calcmode="lin" valueType="num">
                                      <p:cBhvr additive="base">
                                        <p:cTn id="2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p:bldP spid="2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88" name="Shape 288"/>
          <p:cNvGrpSpPr/>
          <p:nvPr/>
        </p:nvGrpSpPr>
        <p:grpSpPr>
          <a:xfrm>
            <a:off x="376237" y="346072"/>
            <a:ext cx="7933068" cy="504811"/>
            <a:chOff x="407125" y="412743"/>
            <a:chExt cx="7606739" cy="597197"/>
          </a:xfrm>
        </p:grpSpPr>
        <p:sp>
          <p:nvSpPr>
            <p:cNvPr id="289" name="Shape 289"/>
            <p:cNvSpPr/>
            <p:nvPr/>
          </p:nvSpPr>
          <p:spPr>
            <a:xfrm>
              <a:off x="600396" y="514163"/>
              <a:ext cx="7361388" cy="338039"/>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1900" kern="0">
                  <a:solidFill>
                    <a:srgbClr val="53585F"/>
                  </a:solidFill>
                  <a:latin typeface="Verdana"/>
                  <a:ea typeface="Verdana"/>
                  <a:cs typeface="Verdana"/>
                  <a:sym typeface="Verdana"/>
                  <a:rtl val="0"/>
                </a:rPr>
                <a:t>PRET DE CHEZ MOI</a:t>
              </a:r>
            </a:p>
          </p:txBody>
        </p:sp>
        <p:cxnSp>
          <p:nvCxnSpPr>
            <p:cNvPr id="290" name="Shape 290"/>
            <p:cNvCxnSpPr/>
            <p:nvPr/>
          </p:nvCxnSpPr>
          <p:spPr>
            <a:xfrm>
              <a:off x="427764" y="1009941"/>
              <a:ext cx="7586100" cy="0"/>
            </a:xfrm>
            <a:prstGeom prst="straightConnector1">
              <a:avLst/>
            </a:prstGeom>
            <a:noFill/>
            <a:ln w="25400" cap="flat" cmpd="sng">
              <a:solidFill>
                <a:srgbClr val="DCDEE0"/>
              </a:solidFill>
              <a:prstDash val="dot"/>
              <a:round/>
              <a:headEnd type="none" w="med" len="med"/>
              <a:tailEnd type="none" w="med" len="med"/>
            </a:ln>
          </p:spPr>
        </p:cxnSp>
        <p:sp>
          <p:nvSpPr>
            <p:cNvPr id="291" name="Shape 291"/>
            <p:cNvSpPr/>
            <p:nvPr/>
          </p:nvSpPr>
          <p:spPr>
            <a:xfrm>
              <a:off x="407125" y="412743"/>
              <a:ext cx="63774" cy="518346"/>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latin typeface="Verdana"/>
                <a:ea typeface="Verdana"/>
                <a:cs typeface="Verdana"/>
                <a:sym typeface="Verdana"/>
                <a:rtl val="0"/>
              </a:endParaRPr>
            </a:p>
          </p:txBody>
        </p:sp>
      </p:grpSp>
      <p:pic>
        <p:nvPicPr>
          <p:cNvPr id="292" name="Shape 292"/>
          <p:cNvPicPr preferRelativeResize="0"/>
          <p:nvPr/>
        </p:nvPicPr>
        <p:blipFill rotWithShape="1">
          <a:blip r:embed="rId3">
            <a:alphaModFix/>
          </a:blip>
          <a:srcRect/>
          <a:stretch/>
        </p:blipFill>
        <p:spPr>
          <a:xfrm>
            <a:off x="8255000" y="133350"/>
            <a:ext cx="857400" cy="592200"/>
          </a:xfrm>
          <a:prstGeom prst="rect">
            <a:avLst/>
          </a:prstGeom>
          <a:noFill/>
          <a:ln>
            <a:noFill/>
          </a:ln>
        </p:spPr>
      </p:pic>
      <p:cxnSp>
        <p:nvCxnSpPr>
          <p:cNvPr id="293" name="Shape 293"/>
          <p:cNvCxnSpPr/>
          <p:nvPr/>
        </p:nvCxnSpPr>
        <p:spPr>
          <a:xfrm>
            <a:off x="393700" y="850900"/>
            <a:ext cx="6418200" cy="0"/>
          </a:xfrm>
          <a:prstGeom prst="straightConnector1">
            <a:avLst/>
          </a:prstGeom>
          <a:noFill/>
          <a:ln w="25400" cap="flat" cmpd="sng">
            <a:solidFill>
              <a:srgbClr val="DCDEE0"/>
            </a:solidFill>
            <a:prstDash val="dot"/>
            <a:round/>
            <a:headEnd type="none" w="med" len="med"/>
            <a:tailEnd type="none" w="med" len="med"/>
          </a:ln>
        </p:spPr>
      </p:cxnSp>
      <p:sp>
        <p:nvSpPr>
          <p:cNvPr id="294" name="Shape 294"/>
          <p:cNvSpPr txBox="1"/>
          <p:nvPr/>
        </p:nvSpPr>
        <p:spPr>
          <a:xfrm>
            <a:off x="393697" y="957200"/>
            <a:ext cx="3522600" cy="831000"/>
          </a:xfrm>
          <a:prstGeom prst="rect">
            <a:avLst/>
          </a:prstGeom>
          <a:noFill/>
          <a:ln>
            <a:noFill/>
          </a:ln>
        </p:spPr>
        <p:txBody>
          <a:bodyPr lIns="91425" tIns="45700" rIns="91425" bIns="45700" anchor="t" anchorCtr="0">
            <a:noAutofit/>
          </a:bodyPr>
          <a:lstStyle/>
          <a:p>
            <a:pPr>
              <a:lnSpc>
                <a:spcPct val="108664"/>
              </a:lnSpc>
            </a:pPr>
            <a:endParaRPr sz="1400" kern="0">
              <a:solidFill>
                <a:srgbClr val="595959"/>
              </a:solidFill>
              <a:latin typeface="Verdana"/>
              <a:ea typeface="Verdana"/>
              <a:cs typeface="Verdana"/>
              <a:sym typeface="Verdana"/>
              <a:rtl val="0"/>
            </a:endParaRPr>
          </a:p>
        </p:txBody>
      </p:sp>
      <p:sp>
        <p:nvSpPr>
          <p:cNvPr id="295" name="Shape 295"/>
          <p:cNvSpPr txBox="1"/>
          <p:nvPr/>
        </p:nvSpPr>
        <p:spPr>
          <a:xfrm>
            <a:off x="7010404" y="4797427"/>
            <a:ext cx="2133599" cy="365099"/>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24</a:t>
            </a:fld>
            <a:endParaRPr lang="en-CA" sz="1100" kern="0">
              <a:solidFill>
                <a:srgbClr val="000000"/>
              </a:solidFill>
              <a:latin typeface="Verdana"/>
              <a:ea typeface="Verdana"/>
              <a:cs typeface="Verdana"/>
              <a:sym typeface="Verdana"/>
              <a:rtl val="0"/>
            </a:endParaRPr>
          </a:p>
        </p:txBody>
      </p:sp>
      <p:grpSp>
        <p:nvGrpSpPr>
          <p:cNvPr id="296" name="Shape 296"/>
          <p:cNvGrpSpPr/>
          <p:nvPr/>
        </p:nvGrpSpPr>
        <p:grpSpPr>
          <a:xfrm>
            <a:off x="87" y="5057724"/>
            <a:ext cx="4643804" cy="87276"/>
            <a:chOff x="2055030" y="1463669"/>
            <a:chExt cx="2304389" cy="544800"/>
          </a:xfrm>
        </p:grpSpPr>
        <p:sp>
          <p:nvSpPr>
            <p:cNvPr id="297" name="Shape 297"/>
            <p:cNvSpPr/>
            <p:nvPr/>
          </p:nvSpPr>
          <p:spPr>
            <a:xfrm>
              <a:off x="2055030" y="1463669"/>
              <a:ext cx="576000" cy="544800"/>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98" name="Shape 298"/>
            <p:cNvSpPr/>
            <p:nvPr/>
          </p:nvSpPr>
          <p:spPr>
            <a:xfrm>
              <a:off x="2630897" y="1463669"/>
              <a:ext cx="576600" cy="544800"/>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299" name="Shape 299"/>
            <p:cNvSpPr/>
            <p:nvPr/>
          </p:nvSpPr>
          <p:spPr>
            <a:xfrm>
              <a:off x="3207551" y="1463669"/>
              <a:ext cx="576000" cy="544800"/>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00" name="Shape 300"/>
            <p:cNvSpPr/>
            <p:nvPr/>
          </p:nvSpPr>
          <p:spPr>
            <a:xfrm>
              <a:off x="3783419" y="1463669"/>
              <a:ext cx="576000" cy="544800"/>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301" name="Shape 301"/>
          <p:cNvGrpSpPr/>
          <p:nvPr/>
        </p:nvGrpSpPr>
        <p:grpSpPr>
          <a:xfrm>
            <a:off x="4643538" y="5056120"/>
            <a:ext cx="4500737" cy="88856"/>
            <a:chOff x="2055030" y="1463669"/>
            <a:chExt cx="2304289" cy="544800"/>
          </a:xfrm>
        </p:grpSpPr>
        <p:sp>
          <p:nvSpPr>
            <p:cNvPr id="302" name="Shape 302"/>
            <p:cNvSpPr/>
            <p:nvPr/>
          </p:nvSpPr>
          <p:spPr>
            <a:xfrm>
              <a:off x="2055030" y="1463669"/>
              <a:ext cx="576300" cy="544800"/>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03" name="Shape 303"/>
            <p:cNvSpPr/>
            <p:nvPr/>
          </p:nvSpPr>
          <p:spPr>
            <a:xfrm>
              <a:off x="2631297" y="1463669"/>
              <a:ext cx="576300" cy="544800"/>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04" name="Shape 304"/>
            <p:cNvSpPr/>
            <p:nvPr/>
          </p:nvSpPr>
          <p:spPr>
            <a:xfrm>
              <a:off x="3207565" y="1463669"/>
              <a:ext cx="575399" cy="544800"/>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05" name="Shape 305"/>
            <p:cNvSpPr/>
            <p:nvPr/>
          </p:nvSpPr>
          <p:spPr>
            <a:xfrm>
              <a:off x="3783019" y="1463669"/>
              <a:ext cx="576300" cy="544800"/>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pic>
        <p:nvPicPr>
          <p:cNvPr id="306" name="Shape 306"/>
          <p:cNvPicPr preferRelativeResize="0"/>
          <p:nvPr/>
        </p:nvPicPr>
        <p:blipFill>
          <a:blip r:embed="rId4">
            <a:alphaModFix/>
          </a:blip>
          <a:stretch>
            <a:fillRect/>
          </a:stretch>
        </p:blipFill>
        <p:spPr>
          <a:xfrm>
            <a:off x="4" y="883101"/>
            <a:ext cx="8974925" cy="3729700"/>
          </a:xfrm>
          <a:prstGeom prst="rect">
            <a:avLst/>
          </a:prstGeom>
          <a:noFill/>
          <a:ln>
            <a:noFill/>
          </a:ln>
        </p:spPr>
      </p:pic>
      <p:pic>
        <p:nvPicPr>
          <p:cNvPr id="307" name="Shape 307"/>
          <p:cNvPicPr preferRelativeResize="0"/>
          <p:nvPr/>
        </p:nvPicPr>
        <p:blipFill>
          <a:blip r:embed="rId5">
            <a:alphaModFix/>
          </a:blip>
          <a:stretch>
            <a:fillRect/>
          </a:stretch>
        </p:blipFill>
        <p:spPr>
          <a:xfrm>
            <a:off x="2791655" y="902502"/>
            <a:ext cx="3657449" cy="3690899"/>
          </a:xfrm>
          <a:prstGeom prst="rect">
            <a:avLst/>
          </a:prstGeom>
          <a:noFill/>
          <a:ln>
            <a:noFill/>
          </a:ln>
        </p:spPr>
      </p:pic>
    </p:spTree>
    <p:extLst>
      <p:ext uri="{BB962C8B-B14F-4D97-AF65-F5344CB8AC3E}">
        <p14:creationId xmlns:p14="http://schemas.microsoft.com/office/powerpoint/2010/main" val="63792288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additive="base">
                                        <p:cTn id="7" dur="500"/>
                                        <p:tgtEl>
                                          <p:spTgt spid="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grpSp>
        <p:nvGrpSpPr>
          <p:cNvPr id="313" name="Shape 313"/>
          <p:cNvGrpSpPr/>
          <p:nvPr/>
        </p:nvGrpSpPr>
        <p:grpSpPr>
          <a:xfrm>
            <a:off x="376237" y="346072"/>
            <a:ext cx="7933068" cy="504811"/>
            <a:chOff x="407125" y="412743"/>
            <a:chExt cx="7606739" cy="597197"/>
          </a:xfrm>
        </p:grpSpPr>
        <p:sp>
          <p:nvSpPr>
            <p:cNvPr id="314" name="Shape 314"/>
            <p:cNvSpPr/>
            <p:nvPr/>
          </p:nvSpPr>
          <p:spPr>
            <a:xfrm>
              <a:off x="600396" y="514163"/>
              <a:ext cx="7361388" cy="338039"/>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1900" kern="0">
                  <a:solidFill>
                    <a:srgbClr val="53585F"/>
                  </a:solidFill>
                  <a:latin typeface="Verdana"/>
                  <a:ea typeface="Verdana"/>
                  <a:cs typeface="Verdana"/>
                  <a:sym typeface="Verdana"/>
                  <a:rtl val="0"/>
                </a:rPr>
                <a:t>PRET DE CHEZ MOI</a:t>
              </a:r>
            </a:p>
          </p:txBody>
        </p:sp>
        <p:cxnSp>
          <p:nvCxnSpPr>
            <p:cNvPr id="315" name="Shape 315"/>
            <p:cNvCxnSpPr/>
            <p:nvPr/>
          </p:nvCxnSpPr>
          <p:spPr>
            <a:xfrm>
              <a:off x="427764" y="1009941"/>
              <a:ext cx="7586100" cy="0"/>
            </a:xfrm>
            <a:prstGeom prst="straightConnector1">
              <a:avLst/>
            </a:prstGeom>
            <a:noFill/>
            <a:ln w="25400" cap="flat" cmpd="sng">
              <a:solidFill>
                <a:srgbClr val="DCDEE0"/>
              </a:solidFill>
              <a:prstDash val="dot"/>
              <a:round/>
              <a:headEnd type="none" w="med" len="med"/>
              <a:tailEnd type="none" w="med" len="med"/>
            </a:ln>
          </p:spPr>
        </p:cxnSp>
        <p:sp>
          <p:nvSpPr>
            <p:cNvPr id="316" name="Shape 316"/>
            <p:cNvSpPr/>
            <p:nvPr/>
          </p:nvSpPr>
          <p:spPr>
            <a:xfrm>
              <a:off x="407125" y="412743"/>
              <a:ext cx="63774" cy="518346"/>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latin typeface="Verdana"/>
                <a:ea typeface="Verdana"/>
                <a:cs typeface="Verdana"/>
                <a:sym typeface="Verdana"/>
                <a:rtl val="0"/>
              </a:endParaRPr>
            </a:p>
          </p:txBody>
        </p:sp>
      </p:grpSp>
      <p:pic>
        <p:nvPicPr>
          <p:cNvPr id="317" name="Shape 317"/>
          <p:cNvPicPr preferRelativeResize="0"/>
          <p:nvPr/>
        </p:nvPicPr>
        <p:blipFill rotWithShape="1">
          <a:blip r:embed="rId3">
            <a:alphaModFix/>
          </a:blip>
          <a:srcRect/>
          <a:stretch/>
        </p:blipFill>
        <p:spPr>
          <a:xfrm>
            <a:off x="8255000" y="133350"/>
            <a:ext cx="857400" cy="592200"/>
          </a:xfrm>
          <a:prstGeom prst="rect">
            <a:avLst/>
          </a:prstGeom>
          <a:noFill/>
          <a:ln>
            <a:noFill/>
          </a:ln>
        </p:spPr>
      </p:pic>
      <p:cxnSp>
        <p:nvCxnSpPr>
          <p:cNvPr id="318" name="Shape 318"/>
          <p:cNvCxnSpPr/>
          <p:nvPr/>
        </p:nvCxnSpPr>
        <p:spPr>
          <a:xfrm>
            <a:off x="393700" y="850900"/>
            <a:ext cx="6418200" cy="0"/>
          </a:xfrm>
          <a:prstGeom prst="straightConnector1">
            <a:avLst/>
          </a:prstGeom>
          <a:noFill/>
          <a:ln w="25400" cap="flat" cmpd="sng">
            <a:solidFill>
              <a:srgbClr val="DCDEE0"/>
            </a:solidFill>
            <a:prstDash val="dot"/>
            <a:round/>
            <a:headEnd type="none" w="med" len="med"/>
            <a:tailEnd type="none" w="med" len="med"/>
          </a:ln>
        </p:spPr>
      </p:cxnSp>
      <p:sp>
        <p:nvSpPr>
          <p:cNvPr id="319" name="Shape 319"/>
          <p:cNvSpPr txBox="1"/>
          <p:nvPr/>
        </p:nvSpPr>
        <p:spPr>
          <a:xfrm>
            <a:off x="393697" y="957200"/>
            <a:ext cx="3522600" cy="831000"/>
          </a:xfrm>
          <a:prstGeom prst="rect">
            <a:avLst/>
          </a:prstGeom>
          <a:noFill/>
          <a:ln>
            <a:noFill/>
          </a:ln>
        </p:spPr>
        <p:txBody>
          <a:bodyPr lIns="91425" tIns="45700" rIns="91425" bIns="45700" anchor="t" anchorCtr="0">
            <a:noAutofit/>
          </a:bodyPr>
          <a:lstStyle/>
          <a:p>
            <a:pPr>
              <a:lnSpc>
                <a:spcPct val="108664"/>
              </a:lnSpc>
              <a:buClr>
                <a:srgbClr val="000000"/>
              </a:buClr>
              <a:buFont typeface="Arial"/>
              <a:buNone/>
            </a:pPr>
            <a:endParaRPr sz="1400" kern="0">
              <a:solidFill>
                <a:srgbClr val="595959"/>
              </a:solidFill>
              <a:latin typeface="Verdana"/>
              <a:ea typeface="Verdana"/>
              <a:cs typeface="Verdana"/>
              <a:sym typeface="Verdana"/>
              <a:rtl val="0"/>
            </a:endParaRPr>
          </a:p>
        </p:txBody>
      </p:sp>
      <p:sp>
        <p:nvSpPr>
          <p:cNvPr id="320" name="Shape 320"/>
          <p:cNvSpPr txBox="1"/>
          <p:nvPr/>
        </p:nvSpPr>
        <p:spPr>
          <a:xfrm>
            <a:off x="7010404" y="4797427"/>
            <a:ext cx="2133599" cy="365099"/>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25</a:t>
            </a:fld>
            <a:endParaRPr lang="en-CA" sz="1100" kern="0">
              <a:solidFill>
                <a:srgbClr val="000000"/>
              </a:solidFill>
              <a:latin typeface="Verdana"/>
              <a:ea typeface="Verdana"/>
              <a:cs typeface="Verdana"/>
              <a:sym typeface="Verdana"/>
              <a:rtl val="0"/>
            </a:endParaRPr>
          </a:p>
        </p:txBody>
      </p:sp>
      <p:grpSp>
        <p:nvGrpSpPr>
          <p:cNvPr id="321" name="Shape 321"/>
          <p:cNvGrpSpPr/>
          <p:nvPr/>
        </p:nvGrpSpPr>
        <p:grpSpPr>
          <a:xfrm>
            <a:off x="87" y="5057724"/>
            <a:ext cx="4643804" cy="87276"/>
            <a:chOff x="2055030" y="1463669"/>
            <a:chExt cx="2304389" cy="544800"/>
          </a:xfrm>
        </p:grpSpPr>
        <p:sp>
          <p:nvSpPr>
            <p:cNvPr id="322" name="Shape 322"/>
            <p:cNvSpPr/>
            <p:nvPr/>
          </p:nvSpPr>
          <p:spPr>
            <a:xfrm>
              <a:off x="2055030" y="1463669"/>
              <a:ext cx="576000" cy="544800"/>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23" name="Shape 323"/>
            <p:cNvSpPr/>
            <p:nvPr/>
          </p:nvSpPr>
          <p:spPr>
            <a:xfrm>
              <a:off x="2630897" y="1463669"/>
              <a:ext cx="576600" cy="544800"/>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24" name="Shape 324"/>
            <p:cNvSpPr/>
            <p:nvPr/>
          </p:nvSpPr>
          <p:spPr>
            <a:xfrm>
              <a:off x="3207551" y="1463669"/>
              <a:ext cx="576000" cy="544800"/>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25" name="Shape 325"/>
            <p:cNvSpPr/>
            <p:nvPr/>
          </p:nvSpPr>
          <p:spPr>
            <a:xfrm>
              <a:off x="3783419" y="1463669"/>
              <a:ext cx="576000" cy="544800"/>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326" name="Shape 326"/>
          <p:cNvGrpSpPr/>
          <p:nvPr/>
        </p:nvGrpSpPr>
        <p:grpSpPr>
          <a:xfrm>
            <a:off x="4643538" y="5056120"/>
            <a:ext cx="4500737" cy="88856"/>
            <a:chOff x="2055030" y="1463669"/>
            <a:chExt cx="2304289" cy="544800"/>
          </a:xfrm>
        </p:grpSpPr>
        <p:sp>
          <p:nvSpPr>
            <p:cNvPr id="327" name="Shape 327"/>
            <p:cNvSpPr/>
            <p:nvPr/>
          </p:nvSpPr>
          <p:spPr>
            <a:xfrm>
              <a:off x="2055030" y="1463669"/>
              <a:ext cx="576300" cy="544800"/>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28" name="Shape 328"/>
            <p:cNvSpPr/>
            <p:nvPr/>
          </p:nvSpPr>
          <p:spPr>
            <a:xfrm>
              <a:off x="2631297" y="1463669"/>
              <a:ext cx="576300" cy="544800"/>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29" name="Shape 329"/>
            <p:cNvSpPr/>
            <p:nvPr/>
          </p:nvSpPr>
          <p:spPr>
            <a:xfrm>
              <a:off x="3207565" y="1463669"/>
              <a:ext cx="575399" cy="544800"/>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30" name="Shape 330"/>
            <p:cNvSpPr/>
            <p:nvPr/>
          </p:nvSpPr>
          <p:spPr>
            <a:xfrm>
              <a:off x="3783019" y="1463669"/>
              <a:ext cx="576300" cy="544800"/>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pic>
        <p:nvPicPr>
          <p:cNvPr id="331" name="Shape 331"/>
          <p:cNvPicPr preferRelativeResize="0"/>
          <p:nvPr/>
        </p:nvPicPr>
        <p:blipFill rotWithShape="1">
          <a:blip r:embed="rId4">
            <a:alphaModFix/>
          </a:blip>
          <a:srcRect/>
          <a:stretch/>
        </p:blipFill>
        <p:spPr>
          <a:xfrm>
            <a:off x="337345" y="957207"/>
            <a:ext cx="485699" cy="249299"/>
          </a:xfrm>
          <a:prstGeom prst="rect">
            <a:avLst/>
          </a:prstGeom>
          <a:noFill/>
          <a:ln>
            <a:noFill/>
          </a:ln>
        </p:spPr>
      </p:pic>
      <p:pic>
        <p:nvPicPr>
          <p:cNvPr id="332" name="Shape 332"/>
          <p:cNvPicPr preferRelativeResize="0"/>
          <p:nvPr/>
        </p:nvPicPr>
        <p:blipFill rotWithShape="1">
          <a:blip r:embed="rId4">
            <a:alphaModFix/>
          </a:blip>
          <a:srcRect/>
          <a:stretch/>
        </p:blipFill>
        <p:spPr>
          <a:xfrm>
            <a:off x="337354" y="1997110"/>
            <a:ext cx="485699" cy="315600"/>
          </a:xfrm>
          <a:prstGeom prst="rect">
            <a:avLst/>
          </a:prstGeom>
          <a:noFill/>
          <a:ln>
            <a:noFill/>
          </a:ln>
        </p:spPr>
      </p:pic>
      <p:pic>
        <p:nvPicPr>
          <p:cNvPr id="333" name="Shape 333"/>
          <p:cNvPicPr preferRelativeResize="0"/>
          <p:nvPr/>
        </p:nvPicPr>
        <p:blipFill rotWithShape="1">
          <a:blip r:embed="rId4">
            <a:alphaModFix/>
          </a:blip>
          <a:srcRect/>
          <a:stretch/>
        </p:blipFill>
        <p:spPr>
          <a:xfrm>
            <a:off x="337354" y="3458948"/>
            <a:ext cx="485699" cy="315600"/>
          </a:xfrm>
          <a:prstGeom prst="rect">
            <a:avLst/>
          </a:prstGeom>
          <a:noFill/>
          <a:ln>
            <a:noFill/>
          </a:ln>
        </p:spPr>
      </p:pic>
      <p:pic>
        <p:nvPicPr>
          <p:cNvPr id="334" name="Shape 334"/>
          <p:cNvPicPr preferRelativeResize="0"/>
          <p:nvPr/>
        </p:nvPicPr>
        <p:blipFill>
          <a:blip r:embed="rId5">
            <a:alphaModFix amt="21000"/>
          </a:blip>
          <a:stretch>
            <a:fillRect/>
          </a:stretch>
        </p:blipFill>
        <p:spPr>
          <a:xfrm>
            <a:off x="2242864" y="848126"/>
            <a:ext cx="4199801" cy="4238199"/>
          </a:xfrm>
          <a:prstGeom prst="rect">
            <a:avLst/>
          </a:prstGeom>
          <a:noFill/>
          <a:ln>
            <a:noFill/>
          </a:ln>
        </p:spPr>
      </p:pic>
      <p:sp>
        <p:nvSpPr>
          <p:cNvPr id="335" name="Shape 335"/>
          <p:cNvSpPr txBox="1"/>
          <p:nvPr/>
        </p:nvSpPr>
        <p:spPr>
          <a:xfrm>
            <a:off x="1038229" y="1107877"/>
            <a:ext cx="7388099" cy="697800"/>
          </a:xfrm>
          <a:prstGeom prst="rect">
            <a:avLst/>
          </a:prstGeom>
          <a:noFill/>
          <a:ln>
            <a:noFill/>
          </a:ln>
        </p:spPr>
        <p:txBody>
          <a:bodyPr lIns="45700" tIns="22850" rIns="45700" bIns="22850" anchor="ctr" anchorCtr="0">
            <a:noAutofit/>
          </a:bodyPr>
          <a:lstStyle/>
          <a:p>
            <a:pPr>
              <a:lnSpc>
                <a:spcPct val="108664"/>
              </a:lnSpc>
              <a:buSzPct val="78571"/>
            </a:pPr>
            <a:r>
              <a:rPr lang="en-CA" sz="1400" kern="0">
                <a:solidFill>
                  <a:srgbClr val="595959"/>
                </a:solidFill>
                <a:latin typeface="Verdana"/>
                <a:ea typeface="Verdana"/>
                <a:cs typeface="Verdana"/>
                <a:sym typeface="Verdana"/>
                <a:rtl val="0"/>
              </a:rPr>
              <a:t>Une plateforme </a:t>
            </a:r>
            <a:r>
              <a:rPr lang="en-CA" sz="1400" b="1" kern="0">
                <a:solidFill>
                  <a:srgbClr val="595959"/>
                </a:solidFill>
                <a:latin typeface="Verdana"/>
                <a:ea typeface="Verdana"/>
                <a:cs typeface="Verdana"/>
                <a:sym typeface="Verdana"/>
                <a:rtl val="0"/>
              </a:rPr>
              <a:t>lancée dès 2013 </a:t>
            </a:r>
            <a:r>
              <a:rPr lang="en-CA" sz="1400" kern="0">
                <a:solidFill>
                  <a:srgbClr val="595959"/>
                </a:solidFill>
                <a:latin typeface="Verdana"/>
                <a:ea typeface="Verdana"/>
                <a:cs typeface="Verdana"/>
                <a:sym typeface="Verdana"/>
                <a:rtl val="0"/>
              </a:rPr>
              <a:t>en Région Rhône-Alpes qui permet aux citoyens de soutenir des micro-projets engagés dans l’économie sociale et solidaire.</a:t>
            </a:r>
          </a:p>
          <a:p>
            <a:pPr>
              <a:lnSpc>
                <a:spcPct val="108664"/>
              </a:lnSpc>
            </a:pPr>
            <a:endParaRPr sz="1400" kern="0">
              <a:solidFill>
                <a:srgbClr val="595959"/>
              </a:solidFill>
              <a:latin typeface="Verdana"/>
              <a:ea typeface="Verdana"/>
              <a:cs typeface="Verdana"/>
              <a:sym typeface="Verdana"/>
              <a:rtl val="0"/>
            </a:endParaRPr>
          </a:p>
        </p:txBody>
      </p:sp>
      <p:sp>
        <p:nvSpPr>
          <p:cNvPr id="336" name="Shape 336"/>
          <p:cNvSpPr txBox="1"/>
          <p:nvPr/>
        </p:nvSpPr>
        <p:spPr>
          <a:xfrm>
            <a:off x="1038229" y="3354525"/>
            <a:ext cx="7388099" cy="993899"/>
          </a:xfrm>
          <a:prstGeom prst="rect">
            <a:avLst/>
          </a:prstGeom>
          <a:noFill/>
          <a:ln>
            <a:noFill/>
          </a:ln>
        </p:spPr>
        <p:txBody>
          <a:bodyPr lIns="45700" tIns="22850" rIns="45700" bIns="22850" anchor="ctr" anchorCtr="0">
            <a:noAutofit/>
          </a:bodyPr>
          <a:lstStyle/>
          <a:p>
            <a:pPr>
              <a:lnSpc>
                <a:spcPct val="108664"/>
              </a:lnSpc>
              <a:buSzPct val="78571"/>
            </a:pPr>
            <a:r>
              <a:rPr lang="en-CA" sz="1400" kern="0">
                <a:solidFill>
                  <a:srgbClr val="595959"/>
                </a:solidFill>
                <a:latin typeface="Verdana"/>
                <a:ea typeface="Verdana"/>
                <a:cs typeface="Verdana"/>
                <a:sym typeface="Verdana"/>
                <a:rtl val="0"/>
              </a:rPr>
              <a:t>Une </a:t>
            </a:r>
            <a:r>
              <a:rPr lang="en-CA" sz="1400" b="1" kern="0">
                <a:solidFill>
                  <a:srgbClr val="595959"/>
                </a:solidFill>
                <a:latin typeface="Verdana"/>
                <a:ea typeface="Verdana"/>
                <a:cs typeface="Verdana"/>
                <a:sym typeface="Verdana"/>
                <a:rtl val="0"/>
              </a:rPr>
              <a:t>option de bonification d’intérêt</a:t>
            </a:r>
            <a:r>
              <a:rPr lang="en-CA" sz="1400" kern="0">
                <a:solidFill>
                  <a:srgbClr val="595959"/>
                </a:solidFill>
                <a:latin typeface="Verdana"/>
                <a:ea typeface="Verdana"/>
                <a:cs typeface="Verdana"/>
                <a:sym typeface="Verdana"/>
                <a:rtl val="0"/>
              </a:rPr>
              <a:t> sera mise en place : les préteurs auront la possibilité de diminuer leur taux de rémunération pour permettre au porteur de projet d’emprunter moins cher.</a:t>
            </a:r>
          </a:p>
        </p:txBody>
      </p:sp>
      <p:sp>
        <p:nvSpPr>
          <p:cNvPr id="337" name="Shape 337"/>
          <p:cNvSpPr txBox="1"/>
          <p:nvPr/>
        </p:nvSpPr>
        <p:spPr>
          <a:xfrm>
            <a:off x="1038229" y="2083150"/>
            <a:ext cx="7388099" cy="993899"/>
          </a:xfrm>
          <a:prstGeom prst="rect">
            <a:avLst/>
          </a:prstGeom>
          <a:noFill/>
          <a:ln>
            <a:noFill/>
          </a:ln>
        </p:spPr>
        <p:txBody>
          <a:bodyPr lIns="45700" tIns="22850" rIns="45700" bIns="22850" anchor="ctr" anchorCtr="0">
            <a:noAutofit/>
          </a:bodyPr>
          <a:lstStyle/>
          <a:p>
            <a:pPr>
              <a:lnSpc>
                <a:spcPct val="108664"/>
              </a:lnSpc>
              <a:buClr>
                <a:srgbClr val="000000"/>
              </a:buClr>
              <a:buSzPct val="78571"/>
              <a:buFont typeface="Arial"/>
              <a:buNone/>
            </a:pPr>
            <a:r>
              <a:rPr lang="en-CA" sz="1400" kern="0">
                <a:solidFill>
                  <a:srgbClr val="595959"/>
                </a:solidFill>
                <a:latin typeface="Verdana"/>
                <a:ea typeface="Verdana"/>
                <a:cs typeface="Verdana"/>
                <a:sym typeface="Verdana"/>
                <a:rtl val="0"/>
              </a:rPr>
              <a:t>Une ouverture du</a:t>
            </a:r>
            <a:r>
              <a:rPr lang="en-CA" sz="1400" b="1" kern="0">
                <a:solidFill>
                  <a:srgbClr val="595959"/>
                </a:solidFill>
                <a:latin typeface="Verdana"/>
                <a:ea typeface="Verdana"/>
                <a:cs typeface="Verdana"/>
                <a:sym typeface="Verdana"/>
                <a:rtl val="0"/>
              </a:rPr>
              <a:t> service au niveau national est prévue fin 2015 </a:t>
            </a:r>
            <a:r>
              <a:rPr lang="en-CA" sz="1400" kern="0">
                <a:solidFill>
                  <a:srgbClr val="595959"/>
                </a:solidFill>
                <a:latin typeface="Verdana"/>
                <a:ea typeface="Verdana"/>
                <a:cs typeface="Verdana"/>
                <a:sym typeface="Verdana"/>
                <a:rtl val="0"/>
              </a:rPr>
              <a:t>avec un modèle inédit dans le champs de la finance participative de prêt : La Nef, aidée par un fonds de garantie, couvrira </a:t>
            </a:r>
            <a:r>
              <a:rPr lang="en-CA" sz="1400" b="1" kern="0">
                <a:solidFill>
                  <a:srgbClr val="595959"/>
                </a:solidFill>
                <a:latin typeface="Verdana"/>
                <a:ea typeface="Verdana"/>
                <a:cs typeface="Verdana"/>
                <a:sym typeface="Verdana"/>
                <a:rtl val="0"/>
              </a:rPr>
              <a:t>100% du risque de Prêt</a:t>
            </a:r>
            <a:r>
              <a:rPr lang="en-CA" sz="1400" kern="0">
                <a:solidFill>
                  <a:srgbClr val="595959"/>
                </a:solidFill>
                <a:latin typeface="Verdana"/>
                <a:ea typeface="Verdana"/>
                <a:cs typeface="Verdana"/>
                <a:sym typeface="Verdana"/>
                <a:rtl val="0"/>
              </a:rPr>
              <a:t>. Les préteurs seront ainsi assurés de récupérer l’intégralité des sommes prétées au terme du prêt.</a:t>
            </a:r>
          </a:p>
        </p:txBody>
      </p:sp>
    </p:spTree>
    <p:extLst>
      <p:ext uri="{BB962C8B-B14F-4D97-AF65-F5344CB8AC3E}">
        <p14:creationId xmlns:p14="http://schemas.microsoft.com/office/powerpoint/2010/main" val="95849883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ppt_x"/>
                                          </p:val>
                                        </p:tav>
                                        <p:tav tm="100000">
                                          <p:val>
                                            <p:strVal val="#ppt_x"/>
                                          </p:val>
                                        </p:tav>
                                      </p:tavLst>
                                    </p:anim>
                                    <p:anim calcmode="lin" valueType="num">
                                      <p:cBhvr additive="base">
                                        <p:cTn id="8" dur="500" fill="hold"/>
                                        <p:tgtEl>
                                          <p:spTgt spid="3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7"/>
                                        </p:tgtEl>
                                        <p:attrNameLst>
                                          <p:attrName>style.visibility</p:attrName>
                                        </p:attrNameLst>
                                      </p:cBhvr>
                                      <p:to>
                                        <p:strVal val="visible"/>
                                      </p:to>
                                    </p:set>
                                    <p:anim calcmode="lin" valueType="num">
                                      <p:cBhvr additive="base">
                                        <p:cTn id="11" dur="500" fill="hold"/>
                                        <p:tgtEl>
                                          <p:spTgt spid="337"/>
                                        </p:tgtEl>
                                        <p:attrNameLst>
                                          <p:attrName>ppt_x</p:attrName>
                                        </p:attrNameLst>
                                      </p:cBhvr>
                                      <p:tavLst>
                                        <p:tav tm="0">
                                          <p:val>
                                            <p:strVal val="#ppt_x"/>
                                          </p:val>
                                        </p:tav>
                                        <p:tav tm="100000">
                                          <p:val>
                                            <p:strVal val="#ppt_x"/>
                                          </p:val>
                                        </p:tav>
                                      </p:tavLst>
                                    </p:anim>
                                    <p:anim calcmode="lin" valueType="num">
                                      <p:cBhvr additive="base">
                                        <p:cTn id="12" dur="500" fill="hold"/>
                                        <p:tgtEl>
                                          <p:spTgt spid="3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3"/>
                                        </p:tgtEl>
                                        <p:attrNameLst>
                                          <p:attrName>style.visibility</p:attrName>
                                        </p:attrNameLst>
                                      </p:cBhvr>
                                      <p:to>
                                        <p:strVal val="visible"/>
                                      </p:to>
                                    </p:set>
                                    <p:anim calcmode="lin" valueType="num">
                                      <p:cBhvr additive="base">
                                        <p:cTn id="17" dur="500" fill="hold"/>
                                        <p:tgtEl>
                                          <p:spTgt spid="333"/>
                                        </p:tgtEl>
                                        <p:attrNameLst>
                                          <p:attrName>ppt_x</p:attrName>
                                        </p:attrNameLst>
                                      </p:cBhvr>
                                      <p:tavLst>
                                        <p:tav tm="0">
                                          <p:val>
                                            <p:strVal val="#ppt_x"/>
                                          </p:val>
                                        </p:tav>
                                        <p:tav tm="100000">
                                          <p:val>
                                            <p:strVal val="#ppt_x"/>
                                          </p:val>
                                        </p:tav>
                                      </p:tavLst>
                                    </p:anim>
                                    <p:anim calcmode="lin" valueType="num">
                                      <p:cBhvr additive="base">
                                        <p:cTn id="18" dur="500" fill="hold"/>
                                        <p:tgtEl>
                                          <p:spTgt spid="33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6"/>
                                        </p:tgtEl>
                                        <p:attrNameLst>
                                          <p:attrName>style.visibility</p:attrName>
                                        </p:attrNameLst>
                                      </p:cBhvr>
                                      <p:to>
                                        <p:strVal val="visible"/>
                                      </p:to>
                                    </p:set>
                                    <p:anim calcmode="lin" valueType="num">
                                      <p:cBhvr additive="base">
                                        <p:cTn id="21" dur="500" fill="hold"/>
                                        <p:tgtEl>
                                          <p:spTgt spid="336"/>
                                        </p:tgtEl>
                                        <p:attrNameLst>
                                          <p:attrName>ppt_x</p:attrName>
                                        </p:attrNameLst>
                                      </p:cBhvr>
                                      <p:tavLst>
                                        <p:tav tm="0">
                                          <p:val>
                                            <p:strVal val="#ppt_x"/>
                                          </p:val>
                                        </p:tav>
                                        <p:tav tm="100000">
                                          <p:val>
                                            <p:strVal val="#ppt_x"/>
                                          </p:val>
                                        </p:tav>
                                      </p:tavLst>
                                    </p:anim>
                                    <p:anim calcmode="lin" valueType="num">
                                      <p:cBhvr additive="base">
                                        <p:cTn id="22" dur="500" fill="hold"/>
                                        <p:tgtEl>
                                          <p:spTgt spid="3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3" name="Shape 343"/>
          <p:cNvGrpSpPr/>
          <p:nvPr/>
        </p:nvGrpSpPr>
        <p:grpSpPr>
          <a:xfrm>
            <a:off x="376239" y="346076"/>
            <a:ext cx="6435725" cy="504825"/>
            <a:chOff x="407125" y="412743"/>
            <a:chExt cx="7606749" cy="597197"/>
          </a:xfrm>
        </p:grpSpPr>
        <p:sp>
          <p:nvSpPr>
            <p:cNvPr id="344" name="Shape 344"/>
            <p:cNvSpPr/>
            <p:nvPr/>
          </p:nvSpPr>
          <p:spPr>
            <a:xfrm>
              <a:off x="600389" y="514154"/>
              <a:ext cx="6747378" cy="338036"/>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2000" kern="0">
                  <a:solidFill>
                    <a:srgbClr val="53585F"/>
                  </a:solidFill>
                  <a:latin typeface="Verdana"/>
                  <a:ea typeface="Verdana"/>
                  <a:cs typeface="Verdana"/>
                  <a:sym typeface="Verdana"/>
                  <a:rtl val="0"/>
                </a:rPr>
                <a:t>LES PERSPECTIVES FINANCE PARTICIPATIVE</a:t>
              </a:r>
            </a:p>
          </p:txBody>
        </p:sp>
        <p:cxnSp>
          <p:nvCxnSpPr>
            <p:cNvPr id="345" name="Shape 345"/>
            <p:cNvCxnSpPr/>
            <p:nvPr/>
          </p:nvCxnSpPr>
          <p:spPr>
            <a:xfrm>
              <a:off x="427764" y="1009941"/>
              <a:ext cx="7586110" cy="0"/>
            </a:xfrm>
            <a:prstGeom prst="straightConnector1">
              <a:avLst/>
            </a:prstGeom>
            <a:noFill/>
            <a:ln w="25400" cap="flat" cmpd="sng">
              <a:solidFill>
                <a:srgbClr val="DCDEE0"/>
              </a:solidFill>
              <a:prstDash val="dot"/>
              <a:round/>
              <a:headEnd type="none" w="med" len="med"/>
              <a:tailEnd type="none" w="med" len="med"/>
            </a:ln>
          </p:spPr>
        </p:cxnSp>
        <p:sp>
          <p:nvSpPr>
            <p:cNvPr id="346" name="Shape 346"/>
            <p:cNvSpPr/>
            <p:nvPr/>
          </p:nvSpPr>
          <p:spPr>
            <a:xfrm>
              <a:off x="407125" y="412743"/>
              <a:ext cx="63796" cy="518322"/>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ea typeface="Arial"/>
                <a:cs typeface="Arial"/>
                <a:sym typeface="Arial"/>
                <a:rtl val="0"/>
              </a:endParaRPr>
            </a:p>
          </p:txBody>
        </p:sp>
      </p:grpSp>
      <p:pic>
        <p:nvPicPr>
          <p:cNvPr id="347" name="Shape 347"/>
          <p:cNvPicPr preferRelativeResize="0"/>
          <p:nvPr/>
        </p:nvPicPr>
        <p:blipFill rotWithShape="1">
          <a:blip r:embed="rId3">
            <a:alphaModFix/>
          </a:blip>
          <a:srcRect/>
          <a:stretch/>
        </p:blipFill>
        <p:spPr>
          <a:xfrm>
            <a:off x="8255000" y="133350"/>
            <a:ext cx="857250" cy="592138"/>
          </a:xfrm>
          <a:prstGeom prst="rect">
            <a:avLst/>
          </a:prstGeom>
          <a:noFill/>
          <a:ln>
            <a:noFill/>
          </a:ln>
        </p:spPr>
      </p:pic>
      <p:cxnSp>
        <p:nvCxnSpPr>
          <p:cNvPr id="348" name="Shape 348"/>
          <p:cNvCxnSpPr/>
          <p:nvPr/>
        </p:nvCxnSpPr>
        <p:spPr>
          <a:xfrm>
            <a:off x="393700" y="850900"/>
            <a:ext cx="6418262" cy="0"/>
          </a:xfrm>
          <a:prstGeom prst="straightConnector1">
            <a:avLst/>
          </a:prstGeom>
          <a:noFill/>
          <a:ln w="25400" cap="flat" cmpd="sng">
            <a:solidFill>
              <a:srgbClr val="DCDEE0"/>
            </a:solidFill>
            <a:prstDash val="dot"/>
            <a:round/>
            <a:headEnd type="none" w="med" len="med"/>
            <a:tailEnd type="none" w="med" len="med"/>
          </a:ln>
        </p:spPr>
      </p:cxnSp>
      <p:sp>
        <p:nvSpPr>
          <p:cNvPr id="349" name="Shape 349"/>
          <p:cNvSpPr txBox="1"/>
          <p:nvPr/>
        </p:nvSpPr>
        <p:spPr>
          <a:xfrm>
            <a:off x="7908100" y="2018550"/>
            <a:ext cx="914400" cy="399900"/>
          </a:xfrm>
          <a:prstGeom prst="rect">
            <a:avLst/>
          </a:prstGeom>
          <a:noFill/>
          <a:ln>
            <a:noFill/>
          </a:ln>
        </p:spPr>
        <p:txBody>
          <a:bodyPr lIns="91425" tIns="45700" rIns="91425" bIns="45700" anchor="t" anchorCtr="0">
            <a:noAutofit/>
          </a:bodyPr>
          <a:lstStyle/>
          <a:p>
            <a:pPr algn="ctr">
              <a:buSzPct val="25000"/>
            </a:pPr>
            <a:r>
              <a:rPr lang="en-CA" sz="2000" kern="0">
                <a:solidFill>
                  <a:srgbClr val="595959"/>
                </a:solidFill>
                <a:latin typeface="Verdana"/>
                <a:ea typeface="Verdana"/>
                <a:cs typeface="Verdana"/>
                <a:sym typeface="Verdana"/>
                <a:rtl val="0"/>
              </a:rPr>
              <a:t>Don</a:t>
            </a:r>
          </a:p>
        </p:txBody>
      </p:sp>
      <p:sp>
        <p:nvSpPr>
          <p:cNvPr id="350" name="Shape 350"/>
          <p:cNvSpPr txBox="1"/>
          <p:nvPr/>
        </p:nvSpPr>
        <p:spPr>
          <a:xfrm>
            <a:off x="4874387" y="1996325"/>
            <a:ext cx="1130400" cy="399900"/>
          </a:xfrm>
          <a:prstGeom prst="rect">
            <a:avLst/>
          </a:prstGeom>
          <a:noFill/>
          <a:ln>
            <a:noFill/>
          </a:ln>
        </p:spPr>
        <p:txBody>
          <a:bodyPr lIns="91425" tIns="45700" rIns="91425" bIns="45700" anchor="t" anchorCtr="0">
            <a:noAutofit/>
          </a:bodyPr>
          <a:lstStyle/>
          <a:p>
            <a:pPr algn="ctr">
              <a:buSzPct val="25000"/>
            </a:pPr>
            <a:r>
              <a:rPr lang="en-CA" sz="2000" kern="0">
                <a:solidFill>
                  <a:srgbClr val="595959"/>
                </a:solidFill>
                <a:latin typeface="Verdana"/>
                <a:ea typeface="Verdana"/>
                <a:cs typeface="Verdana"/>
                <a:sym typeface="Verdana"/>
                <a:rtl val="0"/>
              </a:rPr>
              <a:t>Prêt</a:t>
            </a:r>
          </a:p>
        </p:txBody>
      </p:sp>
      <p:sp>
        <p:nvSpPr>
          <p:cNvPr id="351" name="Shape 351"/>
          <p:cNvSpPr txBox="1"/>
          <p:nvPr/>
        </p:nvSpPr>
        <p:spPr>
          <a:xfrm>
            <a:off x="5811012" y="4202950"/>
            <a:ext cx="2282700" cy="399900"/>
          </a:xfrm>
          <a:prstGeom prst="rect">
            <a:avLst/>
          </a:prstGeom>
          <a:noFill/>
          <a:ln>
            <a:noFill/>
          </a:ln>
        </p:spPr>
        <p:txBody>
          <a:bodyPr lIns="91425" tIns="45700" rIns="91425" bIns="45700" anchor="t" anchorCtr="0">
            <a:noAutofit/>
          </a:bodyPr>
          <a:lstStyle/>
          <a:p>
            <a:pPr algn="ctr">
              <a:buSzPct val="25000"/>
            </a:pPr>
            <a:r>
              <a:rPr lang="en-CA" sz="2000" kern="0">
                <a:solidFill>
                  <a:srgbClr val="595959"/>
                </a:solidFill>
                <a:latin typeface="Verdana"/>
                <a:ea typeface="Verdana"/>
                <a:cs typeface="Verdana"/>
                <a:sym typeface="Verdana"/>
                <a:rtl val="0"/>
              </a:rPr>
              <a:t>Investissement</a:t>
            </a:r>
          </a:p>
        </p:txBody>
      </p:sp>
      <p:grpSp>
        <p:nvGrpSpPr>
          <p:cNvPr id="352" name="Shape 352"/>
          <p:cNvGrpSpPr/>
          <p:nvPr/>
        </p:nvGrpSpPr>
        <p:grpSpPr>
          <a:xfrm>
            <a:off x="5664987" y="1733176"/>
            <a:ext cx="2423604" cy="2412461"/>
            <a:chOff x="5559740" y="2178286"/>
            <a:chExt cx="2423847" cy="2411979"/>
          </a:xfrm>
        </p:grpSpPr>
        <p:grpSp>
          <p:nvGrpSpPr>
            <p:cNvPr id="353" name="Shape 353"/>
            <p:cNvGrpSpPr/>
            <p:nvPr/>
          </p:nvGrpSpPr>
          <p:grpSpPr>
            <a:xfrm>
              <a:off x="5559740" y="2178286"/>
              <a:ext cx="2423847" cy="2411979"/>
              <a:chOff x="41407" y="32194"/>
              <a:chExt cx="2423847" cy="2411979"/>
            </a:xfrm>
          </p:grpSpPr>
          <p:sp>
            <p:nvSpPr>
              <p:cNvPr id="354" name="Shape 354"/>
              <p:cNvSpPr/>
              <p:nvPr/>
            </p:nvSpPr>
            <p:spPr>
              <a:xfrm>
                <a:off x="256043" y="160971"/>
                <a:ext cx="2080259" cy="2080259"/>
              </a:xfrm>
              <a:prstGeom prst="pie">
                <a:avLst>
                  <a:gd name="adj1" fmla="val 16200000"/>
                  <a:gd name="adj2" fmla="val 1800000"/>
                </a:avLst>
              </a:prstGeom>
              <a:solidFill>
                <a:srgbClr val="F99D1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355" name="Shape 355"/>
              <p:cNvSpPr txBox="1"/>
              <p:nvPr/>
            </p:nvSpPr>
            <p:spPr>
              <a:xfrm>
                <a:off x="1352391" y="601789"/>
                <a:ext cx="742949" cy="619125"/>
              </a:xfrm>
              <a:prstGeom prst="rect">
                <a:avLst/>
              </a:prstGeom>
              <a:noFill/>
              <a:ln>
                <a:noFill/>
              </a:ln>
            </p:spPr>
            <p:txBody>
              <a:bodyPr lIns="46975" tIns="46975" rIns="46975" bIns="46975" anchor="ctr" anchorCtr="0">
                <a:noAutofit/>
              </a:bodyPr>
              <a:lstStyle/>
              <a:p>
                <a:pPr algn="ctr">
                  <a:lnSpc>
                    <a:spcPct val="90000"/>
                  </a:lnSpc>
                  <a:spcAft>
                    <a:spcPts val="1295"/>
                  </a:spcAft>
                </a:pPr>
                <a:endParaRPr sz="3700" kern="0">
                  <a:solidFill>
                    <a:srgbClr val="FFFFFF"/>
                  </a:solidFill>
                  <a:latin typeface="Calibri"/>
                  <a:ea typeface="Calibri"/>
                  <a:cs typeface="Calibri"/>
                  <a:sym typeface="Calibri"/>
                  <a:rtl val="0"/>
                </a:endParaRPr>
              </a:p>
            </p:txBody>
          </p:sp>
          <p:sp>
            <p:nvSpPr>
              <p:cNvPr id="356" name="Shape 356"/>
              <p:cNvSpPr/>
              <p:nvPr/>
            </p:nvSpPr>
            <p:spPr>
              <a:xfrm>
                <a:off x="213200" y="235266"/>
                <a:ext cx="2080259" cy="2080259"/>
              </a:xfrm>
              <a:prstGeom prst="pie">
                <a:avLst>
                  <a:gd name="adj1" fmla="val 1800000"/>
                  <a:gd name="adj2" fmla="val 9000000"/>
                </a:avLst>
              </a:prstGeom>
              <a:solidFill>
                <a:srgbClr val="BE217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357" name="Shape 357"/>
              <p:cNvSpPr txBox="1"/>
              <p:nvPr/>
            </p:nvSpPr>
            <p:spPr>
              <a:xfrm>
                <a:off x="708500" y="1584959"/>
                <a:ext cx="1114425" cy="544830"/>
              </a:xfrm>
              <a:prstGeom prst="rect">
                <a:avLst/>
              </a:prstGeom>
              <a:noFill/>
              <a:ln>
                <a:noFill/>
              </a:ln>
            </p:spPr>
            <p:txBody>
              <a:bodyPr lIns="41900" tIns="41900" rIns="41900" bIns="41900" anchor="ctr" anchorCtr="0">
                <a:noAutofit/>
              </a:bodyPr>
              <a:lstStyle/>
              <a:p>
                <a:pPr algn="ctr">
                  <a:lnSpc>
                    <a:spcPct val="90000"/>
                  </a:lnSpc>
                  <a:spcAft>
                    <a:spcPts val="1155"/>
                  </a:spcAft>
                </a:pPr>
                <a:endParaRPr sz="3300" kern="0">
                  <a:solidFill>
                    <a:srgbClr val="FFFFFF"/>
                  </a:solidFill>
                  <a:latin typeface="Calibri"/>
                  <a:ea typeface="Calibri"/>
                  <a:cs typeface="Calibri"/>
                  <a:sym typeface="Calibri"/>
                  <a:rtl val="0"/>
                </a:endParaRPr>
              </a:p>
            </p:txBody>
          </p:sp>
          <p:sp>
            <p:nvSpPr>
              <p:cNvPr id="358" name="Shape 358"/>
              <p:cNvSpPr/>
              <p:nvPr/>
            </p:nvSpPr>
            <p:spPr>
              <a:xfrm>
                <a:off x="170356" y="160971"/>
                <a:ext cx="2080259" cy="2080259"/>
              </a:xfrm>
              <a:prstGeom prst="pie">
                <a:avLst>
                  <a:gd name="adj1" fmla="val 9000000"/>
                  <a:gd name="adj2" fmla="val 16200000"/>
                </a:avLst>
              </a:prstGeom>
              <a:solidFill>
                <a:srgbClr val="00BAB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359" name="Shape 359"/>
              <p:cNvSpPr txBox="1"/>
              <p:nvPr/>
            </p:nvSpPr>
            <p:spPr>
              <a:xfrm>
                <a:off x="411320" y="601789"/>
                <a:ext cx="742949" cy="619125"/>
              </a:xfrm>
              <a:prstGeom prst="rect">
                <a:avLst/>
              </a:prstGeom>
              <a:noFill/>
              <a:ln>
                <a:noFill/>
              </a:ln>
            </p:spPr>
            <p:txBody>
              <a:bodyPr lIns="46975" tIns="46975" rIns="46975" bIns="46975" anchor="ctr" anchorCtr="0">
                <a:noAutofit/>
              </a:bodyPr>
              <a:lstStyle/>
              <a:p>
                <a:pPr algn="ctr">
                  <a:lnSpc>
                    <a:spcPct val="90000"/>
                  </a:lnSpc>
                  <a:spcAft>
                    <a:spcPts val="1295"/>
                  </a:spcAft>
                </a:pPr>
                <a:endParaRPr sz="3700" kern="0">
                  <a:solidFill>
                    <a:srgbClr val="FFFFFF"/>
                  </a:solidFill>
                  <a:latin typeface="Calibri"/>
                  <a:ea typeface="Calibri"/>
                  <a:cs typeface="Calibri"/>
                  <a:sym typeface="Calibri"/>
                  <a:rtl val="0"/>
                </a:endParaRPr>
              </a:p>
            </p:txBody>
          </p:sp>
          <p:sp>
            <p:nvSpPr>
              <p:cNvPr id="360" name="Shape 360"/>
              <p:cNvSpPr/>
              <p:nvPr/>
            </p:nvSpPr>
            <p:spPr>
              <a:xfrm>
                <a:off x="127438" y="32194"/>
                <a:ext cx="2337816" cy="2337816"/>
              </a:xfrm>
              <a:custGeom>
                <a:avLst/>
                <a:gdLst/>
                <a:ahLst/>
                <a:cxnLst/>
                <a:rect l="0" t="0" r="0" b="0"/>
                <a:pathLst>
                  <a:path w="120000" h="120000" extrusionOk="0">
                    <a:moveTo>
                      <a:pt x="59990" y="4066"/>
                    </a:moveTo>
                    <a:lnTo>
                      <a:pt x="59990" y="4066"/>
                    </a:lnTo>
                    <a:cubicBezTo>
                      <a:pt x="79076" y="4063"/>
                      <a:pt x="96846" y="13792"/>
                      <a:pt x="107126" y="29874"/>
                    </a:cubicBezTo>
                    <a:cubicBezTo>
                      <a:pt x="117406" y="45955"/>
                      <a:pt x="118776" y="66168"/>
                      <a:pt x="110760" y="83490"/>
                    </a:cubicBezTo>
                    <a:lnTo>
                      <a:pt x="114271" y="85517"/>
                    </a:lnTo>
                    <a:lnTo>
                      <a:pt x="105800" y="86435"/>
                    </a:lnTo>
                    <a:lnTo>
                      <a:pt x="101942" y="78400"/>
                    </a:lnTo>
                    <a:lnTo>
                      <a:pt x="105452" y="80426"/>
                    </a:lnTo>
                    <a:cubicBezTo>
                      <a:pt x="112381" y="65005"/>
                      <a:pt x="111020" y="47121"/>
                      <a:pt x="101836" y="32927"/>
                    </a:cubicBezTo>
                    <a:cubicBezTo>
                      <a:pt x="92651" y="18733"/>
                      <a:pt x="76897" y="10163"/>
                      <a:pt x="59991" y="10166"/>
                    </a:cubicBezTo>
                    <a:close/>
                  </a:path>
                </a:pathLst>
              </a:custGeom>
              <a:solidFill>
                <a:srgbClr val="C3D4E7"/>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361" name="Shape 361"/>
              <p:cNvSpPr/>
              <p:nvPr/>
            </p:nvSpPr>
            <p:spPr>
              <a:xfrm>
                <a:off x="84421" y="106356"/>
                <a:ext cx="2337816" cy="2337816"/>
              </a:xfrm>
              <a:custGeom>
                <a:avLst/>
                <a:gdLst/>
                <a:ahLst/>
                <a:cxnLst/>
                <a:rect l="0" t="0" r="0" b="0"/>
                <a:pathLst>
                  <a:path w="120000" h="120000" extrusionOk="0">
                    <a:moveTo>
                      <a:pt x="108438" y="87967"/>
                    </a:moveTo>
                    <a:cubicBezTo>
                      <a:pt x="98895" y="104496"/>
                      <a:pt x="81583" y="115018"/>
                      <a:pt x="62517" y="115877"/>
                    </a:cubicBezTo>
                    <a:cubicBezTo>
                      <a:pt x="43451" y="116736"/>
                      <a:pt x="25263" y="107813"/>
                      <a:pt x="14272" y="92210"/>
                    </a:cubicBezTo>
                    <a:lnTo>
                      <a:pt x="10761" y="94237"/>
                    </a:lnTo>
                    <a:lnTo>
                      <a:pt x="14203" y="86441"/>
                    </a:lnTo>
                    <a:lnTo>
                      <a:pt x="23089" y="87119"/>
                    </a:lnTo>
                    <a:lnTo>
                      <a:pt x="19580" y="89145"/>
                    </a:lnTo>
                    <a:lnTo>
                      <a:pt x="19580" y="89145"/>
                    </a:lnTo>
                    <a:cubicBezTo>
                      <a:pt x="29467" y="102859"/>
                      <a:pt x="45633" y="110624"/>
                      <a:pt x="62518" y="109769"/>
                    </a:cubicBezTo>
                    <a:cubicBezTo>
                      <a:pt x="79402" y="108915"/>
                      <a:pt x="94702" y="99558"/>
                      <a:pt x="103154" y="84916"/>
                    </a:cubicBezTo>
                    <a:close/>
                  </a:path>
                </a:pathLst>
              </a:custGeom>
              <a:solidFill>
                <a:srgbClr val="C3D4E7"/>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362" name="Shape 362"/>
              <p:cNvSpPr/>
              <p:nvPr/>
            </p:nvSpPr>
            <p:spPr>
              <a:xfrm>
                <a:off x="41407" y="32194"/>
                <a:ext cx="2337816" cy="2337816"/>
              </a:xfrm>
              <a:custGeom>
                <a:avLst/>
                <a:gdLst/>
                <a:ahLst/>
                <a:cxnLst/>
                <a:rect l="0" t="0" r="0" b="0"/>
                <a:pathLst>
                  <a:path w="120000" h="120000" extrusionOk="0">
                    <a:moveTo>
                      <a:pt x="11557" y="87960"/>
                    </a:moveTo>
                    <a:lnTo>
                      <a:pt x="11557" y="87960"/>
                    </a:lnTo>
                    <a:cubicBezTo>
                      <a:pt x="2016" y="71429"/>
                      <a:pt x="1563" y="51175"/>
                      <a:pt x="10354" y="34235"/>
                    </a:cubicBezTo>
                    <a:cubicBezTo>
                      <a:pt x="19146" y="17294"/>
                      <a:pt x="35968" y="6006"/>
                      <a:pt x="54976" y="4292"/>
                    </a:cubicBezTo>
                    <a:lnTo>
                      <a:pt x="54977" y="239"/>
                    </a:lnTo>
                    <a:lnTo>
                      <a:pt x="60008" y="7116"/>
                    </a:lnTo>
                    <a:lnTo>
                      <a:pt x="54975" y="14471"/>
                    </a:lnTo>
                    <a:lnTo>
                      <a:pt x="54975" y="10420"/>
                    </a:lnTo>
                    <a:lnTo>
                      <a:pt x="54975" y="10420"/>
                    </a:lnTo>
                    <a:cubicBezTo>
                      <a:pt x="38156" y="12124"/>
                      <a:pt x="23348" y="22241"/>
                      <a:pt x="15644" y="37289"/>
                    </a:cubicBezTo>
                    <a:cubicBezTo>
                      <a:pt x="7940" y="52338"/>
                      <a:pt x="8391" y="70267"/>
                      <a:pt x="16841" y="84910"/>
                    </a:cubicBezTo>
                    <a:close/>
                  </a:path>
                </a:pathLst>
              </a:custGeom>
              <a:solidFill>
                <a:srgbClr val="C3D4E7"/>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grpSp>
        <p:grpSp>
          <p:nvGrpSpPr>
            <p:cNvPr id="363" name="Shape 363"/>
            <p:cNvGrpSpPr/>
            <p:nvPr/>
          </p:nvGrpSpPr>
          <p:grpSpPr>
            <a:xfrm>
              <a:off x="6127933" y="2905804"/>
              <a:ext cx="1346169" cy="1284405"/>
              <a:chOff x="1143000" y="2150944"/>
              <a:chExt cx="1346169" cy="1284405"/>
            </a:xfrm>
          </p:grpSpPr>
          <p:grpSp>
            <p:nvGrpSpPr>
              <p:cNvPr id="364" name="Shape 364"/>
              <p:cNvGrpSpPr/>
              <p:nvPr/>
            </p:nvGrpSpPr>
            <p:grpSpPr>
              <a:xfrm>
                <a:off x="1143000" y="2185885"/>
                <a:ext cx="324451" cy="406812"/>
                <a:chOff x="5106626" y="2260366"/>
                <a:chExt cx="324451" cy="406812"/>
              </a:xfrm>
            </p:grpSpPr>
            <p:sp>
              <p:nvSpPr>
                <p:cNvPr id="365" name="Shape 365"/>
                <p:cNvSpPr/>
                <p:nvPr/>
              </p:nvSpPr>
              <p:spPr>
                <a:xfrm>
                  <a:off x="5106626" y="2430078"/>
                  <a:ext cx="324451" cy="134772"/>
                </a:xfrm>
                <a:custGeom>
                  <a:avLst/>
                  <a:gdLst/>
                  <a:ahLst/>
                  <a:cxnLst/>
                  <a:rect l="0" t="0" r="0" b="0"/>
                  <a:pathLst>
                    <a:path w="98" h="40" extrusionOk="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sp>
              <p:nvSpPr>
                <p:cNvPr id="366" name="Shape 366"/>
                <p:cNvSpPr/>
                <p:nvPr/>
              </p:nvSpPr>
              <p:spPr>
                <a:xfrm>
                  <a:off x="5106626" y="2534901"/>
                  <a:ext cx="324451" cy="132276"/>
                </a:xfrm>
                <a:custGeom>
                  <a:avLst/>
                  <a:gdLst/>
                  <a:ahLst/>
                  <a:cxnLst/>
                  <a:rect l="0" t="0" r="0" b="0"/>
                  <a:pathLst>
                    <a:path w="98" h="40" extrusionOk="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sp>
              <p:nvSpPr>
                <p:cNvPr id="367" name="Shape 367"/>
                <p:cNvSpPr/>
                <p:nvPr/>
              </p:nvSpPr>
              <p:spPr>
                <a:xfrm>
                  <a:off x="5106626" y="2330248"/>
                  <a:ext cx="324451" cy="137268"/>
                </a:xfrm>
                <a:custGeom>
                  <a:avLst/>
                  <a:gdLst/>
                  <a:ahLst/>
                  <a:cxnLst/>
                  <a:rect l="0" t="0" r="0" b="0"/>
                  <a:pathLst>
                    <a:path w="98" h="41" extrusionOk="0">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sp>
              <p:nvSpPr>
                <p:cNvPr id="368" name="Shape 368"/>
                <p:cNvSpPr/>
                <p:nvPr/>
              </p:nvSpPr>
              <p:spPr>
                <a:xfrm>
                  <a:off x="5111617" y="2260366"/>
                  <a:ext cx="316964" cy="107319"/>
                </a:xfrm>
                <a:prstGeom prst="ellipse">
                  <a:avLst/>
                </a:pr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grpSp>
          <p:grpSp>
            <p:nvGrpSpPr>
              <p:cNvPr id="369" name="Shape 369"/>
              <p:cNvGrpSpPr/>
              <p:nvPr/>
            </p:nvGrpSpPr>
            <p:grpSpPr>
              <a:xfrm>
                <a:off x="1535780" y="2976125"/>
                <a:ext cx="521619" cy="459223"/>
                <a:chOff x="6040048" y="4182117"/>
                <a:chExt cx="521619" cy="459223"/>
              </a:xfrm>
            </p:grpSpPr>
            <p:sp>
              <p:nvSpPr>
                <p:cNvPr id="370" name="Shape 370"/>
                <p:cNvSpPr/>
                <p:nvPr/>
              </p:nvSpPr>
              <p:spPr>
                <a:xfrm>
                  <a:off x="6087469" y="4202083"/>
                  <a:ext cx="194670" cy="419291"/>
                </a:xfrm>
                <a:custGeom>
                  <a:avLst/>
                  <a:gdLst/>
                  <a:ahLst/>
                  <a:cxnLst/>
                  <a:rect l="0" t="0" r="0" b="0"/>
                  <a:pathLst>
                    <a:path w="59" h="126" extrusionOk="0">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sp>
              <p:nvSpPr>
                <p:cNvPr id="371" name="Shape 371"/>
                <p:cNvSpPr/>
                <p:nvPr/>
              </p:nvSpPr>
              <p:spPr>
                <a:xfrm>
                  <a:off x="6040048" y="4339353"/>
                  <a:ext cx="27454" cy="147251"/>
                </a:xfrm>
                <a:custGeom>
                  <a:avLst/>
                  <a:gdLst/>
                  <a:ahLst/>
                  <a:cxnLst/>
                  <a:rect l="0" t="0" r="0" b="0"/>
                  <a:pathLst>
                    <a:path w="8" h="44" extrusionOk="0">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sp>
              <p:nvSpPr>
                <p:cNvPr id="372" name="Shape 372"/>
                <p:cNvSpPr/>
                <p:nvPr/>
              </p:nvSpPr>
              <p:spPr>
                <a:xfrm>
                  <a:off x="6329558" y="4296923"/>
                  <a:ext cx="77369" cy="229611"/>
                </a:xfrm>
                <a:custGeom>
                  <a:avLst/>
                  <a:gdLst/>
                  <a:ahLst/>
                  <a:cxnLst/>
                  <a:rect l="0" t="0" r="0" b="0"/>
                  <a:pathLst>
                    <a:path w="23" h="69" extrusionOk="0">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sp>
              <p:nvSpPr>
                <p:cNvPr id="373" name="Shape 373"/>
                <p:cNvSpPr/>
                <p:nvPr/>
              </p:nvSpPr>
              <p:spPr>
                <a:xfrm>
                  <a:off x="6376980" y="4239521"/>
                  <a:ext cx="102328" cy="341922"/>
                </a:xfrm>
                <a:custGeom>
                  <a:avLst/>
                  <a:gdLst/>
                  <a:ahLst/>
                  <a:cxnLst/>
                  <a:rect l="0" t="0" r="0" b="0"/>
                  <a:pathLst>
                    <a:path w="31" h="103" extrusionOk="0">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sp>
              <p:nvSpPr>
                <p:cNvPr id="374" name="Shape 374"/>
                <p:cNvSpPr/>
                <p:nvPr/>
              </p:nvSpPr>
              <p:spPr>
                <a:xfrm>
                  <a:off x="6436878" y="4182117"/>
                  <a:ext cx="124788" cy="459223"/>
                </a:xfrm>
                <a:custGeom>
                  <a:avLst/>
                  <a:gdLst/>
                  <a:ahLst/>
                  <a:cxnLst/>
                  <a:rect l="0" t="0" r="0" b="0"/>
                  <a:pathLst>
                    <a:path w="38" h="138" extrusionOk="0">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grpSp>
          <p:grpSp>
            <p:nvGrpSpPr>
              <p:cNvPr id="375" name="Shape 375"/>
              <p:cNvGrpSpPr/>
              <p:nvPr/>
            </p:nvGrpSpPr>
            <p:grpSpPr>
              <a:xfrm>
                <a:off x="2057399" y="2150944"/>
                <a:ext cx="431769" cy="429273"/>
                <a:chOff x="6559550" y="1588"/>
                <a:chExt cx="274637" cy="273050"/>
              </a:xfrm>
            </p:grpSpPr>
            <p:sp>
              <p:nvSpPr>
                <p:cNvPr id="376" name="Shape 376"/>
                <p:cNvSpPr/>
                <p:nvPr/>
              </p:nvSpPr>
              <p:spPr>
                <a:xfrm>
                  <a:off x="6704013" y="65088"/>
                  <a:ext cx="130175" cy="209550"/>
                </a:xfrm>
                <a:custGeom>
                  <a:avLst/>
                  <a:gdLst/>
                  <a:ahLst/>
                  <a:cxnLst/>
                  <a:rect l="0" t="0" r="0" b="0"/>
                  <a:pathLst>
                    <a:path w="82" h="132" extrusionOk="0">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sp>
              <p:nvSpPr>
                <p:cNvPr id="377" name="Shape 377"/>
                <p:cNvSpPr/>
                <p:nvPr/>
              </p:nvSpPr>
              <p:spPr>
                <a:xfrm>
                  <a:off x="6559550" y="65088"/>
                  <a:ext cx="128588" cy="209550"/>
                </a:xfrm>
                <a:custGeom>
                  <a:avLst/>
                  <a:gdLst/>
                  <a:ahLst/>
                  <a:cxnLst/>
                  <a:rect l="0" t="0" r="0" b="0"/>
                  <a:pathLst>
                    <a:path w="81" h="132" extrusionOk="0">
                      <a:moveTo>
                        <a:pt x="0" y="99"/>
                      </a:moveTo>
                      <a:lnTo>
                        <a:pt x="81" y="132"/>
                      </a:lnTo>
                      <a:lnTo>
                        <a:pt x="81" y="34"/>
                      </a:lnTo>
                      <a:lnTo>
                        <a:pt x="0" y="0"/>
                      </a:lnTo>
                      <a:lnTo>
                        <a:pt x="0" y="99"/>
                      </a:ln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sp>
              <p:nvSpPr>
                <p:cNvPr id="378" name="Shape 378"/>
                <p:cNvSpPr/>
                <p:nvPr/>
              </p:nvSpPr>
              <p:spPr>
                <a:xfrm>
                  <a:off x="6567488" y="1588"/>
                  <a:ext cx="263525" cy="104775"/>
                </a:xfrm>
                <a:custGeom>
                  <a:avLst/>
                  <a:gdLst/>
                  <a:ahLst/>
                  <a:cxnLst/>
                  <a:rect l="0" t="0" r="0" b="0"/>
                  <a:pathLst>
                    <a:path w="166" h="66" extrusionOk="0">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solidFill>
                  <a:schemeClr val="lt1"/>
                </a:solidFill>
                <a:ln>
                  <a:noFill/>
                </a:ln>
              </p:spPr>
              <p:txBody>
                <a:bodyPr lIns="91425" tIns="45700" rIns="91425" bIns="45700" anchor="t" anchorCtr="0">
                  <a:noAutofit/>
                </a:bodyPr>
                <a:lstStyle/>
                <a:p>
                  <a:endParaRPr kern="0">
                    <a:solidFill>
                      <a:srgbClr val="FFFFFF"/>
                    </a:solidFill>
                    <a:latin typeface="Calibri"/>
                    <a:ea typeface="Calibri"/>
                    <a:cs typeface="Calibri"/>
                    <a:sym typeface="Calibri"/>
                    <a:rtl val="0"/>
                  </a:endParaRPr>
                </a:p>
              </p:txBody>
            </p:sp>
          </p:grpSp>
        </p:grpSp>
      </p:grpSp>
      <p:sp>
        <p:nvSpPr>
          <p:cNvPr id="379" name="Shape 379"/>
          <p:cNvSpPr txBox="1"/>
          <p:nvPr/>
        </p:nvSpPr>
        <p:spPr>
          <a:xfrm>
            <a:off x="7010404" y="4797427"/>
            <a:ext cx="2133599" cy="365125"/>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26</a:t>
            </a:fld>
            <a:endParaRPr lang="en-CA" sz="1100" kern="0">
              <a:solidFill>
                <a:srgbClr val="000000"/>
              </a:solidFill>
              <a:latin typeface="Verdana"/>
              <a:ea typeface="Verdana"/>
              <a:cs typeface="Verdana"/>
              <a:sym typeface="Verdana"/>
              <a:rtl val="0"/>
            </a:endParaRPr>
          </a:p>
        </p:txBody>
      </p:sp>
      <p:grpSp>
        <p:nvGrpSpPr>
          <p:cNvPr id="380" name="Shape 380"/>
          <p:cNvGrpSpPr/>
          <p:nvPr/>
        </p:nvGrpSpPr>
        <p:grpSpPr>
          <a:xfrm>
            <a:off x="0" y="5057777"/>
            <a:ext cx="4643438" cy="87313"/>
            <a:chOff x="2055030" y="1463669"/>
            <a:chExt cx="2304256" cy="544908"/>
          </a:xfrm>
        </p:grpSpPr>
        <p:sp>
          <p:nvSpPr>
            <p:cNvPr id="381" name="Shape 381"/>
            <p:cNvSpPr/>
            <p:nvPr/>
          </p:nvSpPr>
          <p:spPr>
            <a:xfrm>
              <a:off x="2055030" y="1463669"/>
              <a:ext cx="575867" cy="544908"/>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2" name="Shape 382"/>
            <p:cNvSpPr/>
            <p:nvPr/>
          </p:nvSpPr>
          <p:spPr>
            <a:xfrm>
              <a:off x="2630897" y="1463669"/>
              <a:ext cx="576655" cy="544908"/>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3" name="Shape 383"/>
            <p:cNvSpPr/>
            <p:nvPr/>
          </p:nvSpPr>
          <p:spPr>
            <a:xfrm>
              <a:off x="3207551" y="1463669"/>
              <a:ext cx="575867" cy="544908"/>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4" name="Shape 384"/>
            <p:cNvSpPr/>
            <p:nvPr/>
          </p:nvSpPr>
          <p:spPr>
            <a:xfrm>
              <a:off x="3783419" y="1463669"/>
              <a:ext cx="575867" cy="544908"/>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385" name="Shape 385"/>
          <p:cNvGrpSpPr/>
          <p:nvPr/>
        </p:nvGrpSpPr>
        <p:grpSpPr>
          <a:xfrm>
            <a:off x="4643438" y="5056188"/>
            <a:ext cx="4500562" cy="88900"/>
            <a:chOff x="2055030" y="1463669"/>
            <a:chExt cx="2304256" cy="544908"/>
          </a:xfrm>
        </p:grpSpPr>
        <p:sp>
          <p:nvSpPr>
            <p:cNvPr id="386" name="Shape 386"/>
            <p:cNvSpPr/>
            <p:nvPr/>
          </p:nvSpPr>
          <p:spPr>
            <a:xfrm>
              <a:off x="2055030" y="1463669"/>
              <a:ext cx="576267" cy="544908"/>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7" name="Shape 387"/>
            <p:cNvSpPr/>
            <p:nvPr/>
          </p:nvSpPr>
          <p:spPr>
            <a:xfrm>
              <a:off x="2631297" y="1463669"/>
              <a:ext cx="576268" cy="544908"/>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8" name="Shape 388"/>
            <p:cNvSpPr/>
            <p:nvPr/>
          </p:nvSpPr>
          <p:spPr>
            <a:xfrm>
              <a:off x="3207565" y="1463669"/>
              <a:ext cx="575453" cy="544908"/>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9" name="Shape 389"/>
            <p:cNvSpPr/>
            <p:nvPr/>
          </p:nvSpPr>
          <p:spPr>
            <a:xfrm>
              <a:off x="3783019" y="1463669"/>
              <a:ext cx="576267" cy="544908"/>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sp>
        <p:nvSpPr>
          <p:cNvPr id="390" name="Shape 390"/>
          <p:cNvSpPr txBox="1"/>
          <p:nvPr/>
        </p:nvSpPr>
        <p:spPr>
          <a:xfrm>
            <a:off x="5376714" y="1178765"/>
            <a:ext cx="2988600" cy="369299"/>
          </a:xfrm>
          <a:prstGeom prst="rect">
            <a:avLst/>
          </a:prstGeom>
          <a:noFill/>
          <a:ln>
            <a:noFill/>
          </a:ln>
        </p:spPr>
        <p:txBody>
          <a:bodyPr lIns="91425" tIns="45700" rIns="91425" bIns="45700" anchor="t" anchorCtr="0">
            <a:noAutofit/>
          </a:bodyPr>
          <a:lstStyle/>
          <a:p>
            <a:pPr algn="ctr">
              <a:buSzPct val="25000"/>
            </a:pPr>
            <a:r>
              <a:rPr lang="en-CA" kern="0" dirty="0">
                <a:solidFill>
                  <a:srgbClr val="53585F"/>
                </a:solidFill>
                <a:latin typeface="Verdana"/>
                <a:ea typeface="Verdana"/>
                <a:cs typeface="Verdana"/>
                <a:sym typeface="Verdana"/>
                <a:rtl val="0"/>
              </a:rPr>
              <a:t>Mars 2016</a:t>
            </a:r>
          </a:p>
        </p:txBody>
      </p:sp>
      <p:sp>
        <p:nvSpPr>
          <p:cNvPr id="391" name="Shape 391"/>
          <p:cNvSpPr txBox="1"/>
          <p:nvPr/>
        </p:nvSpPr>
        <p:spPr>
          <a:xfrm>
            <a:off x="376250" y="1592527"/>
            <a:ext cx="4128000" cy="1996499"/>
          </a:xfrm>
          <a:prstGeom prst="rect">
            <a:avLst/>
          </a:prstGeom>
          <a:noFill/>
          <a:ln>
            <a:noFill/>
          </a:ln>
        </p:spPr>
        <p:txBody>
          <a:bodyPr lIns="91425" tIns="45700" rIns="91425" bIns="45700" anchor="t" anchorCtr="0">
            <a:noAutofit/>
          </a:bodyPr>
          <a:lstStyle/>
          <a:p>
            <a:pPr algn="just">
              <a:buSzPct val="25000"/>
            </a:pPr>
            <a:r>
              <a:rPr lang="en-CA" kern="0" dirty="0">
                <a:solidFill>
                  <a:srgbClr val="53585F"/>
                </a:solidFill>
                <a:latin typeface="Verdana"/>
                <a:ea typeface="Verdana"/>
                <a:cs typeface="Verdana"/>
                <a:sym typeface="Verdana"/>
                <a:rtl val="0"/>
              </a:rPr>
              <a:t>Le </a:t>
            </a:r>
            <a:r>
              <a:rPr lang="en-CA" kern="0" dirty="0" err="1">
                <a:solidFill>
                  <a:srgbClr val="53585F"/>
                </a:solidFill>
                <a:latin typeface="Verdana"/>
                <a:ea typeface="Verdana"/>
                <a:cs typeface="Verdana"/>
                <a:sym typeface="Verdana"/>
                <a:rtl val="0"/>
              </a:rPr>
              <a:t>groupe</a:t>
            </a:r>
            <a:r>
              <a:rPr lang="en-CA" kern="0" dirty="0">
                <a:solidFill>
                  <a:srgbClr val="53585F"/>
                </a:solidFill>
                <a:latin typeface="Verdana"/>
                <a:ea typeface="Verdana"/>
                <a:cs typeface="Verdana"/>
                <a:sym typeface="Verdana"/>
                <a:rtl val="0"/>
              </a:rPr>
              <a:t> </a:t>
            </a:r>
            <a:r>
              <a:rPr lang="en-CA" kern="0" dirty="0" err="1">
                <a:solidFill>
                  <a:srgbClr val="53585F"/>
                </a:solidFill>
                <a:latin typeface="Verdana"/>
                <a:ea typeface="Verdana"/>
                <a:cs typeface="Verdana"/>
                <a:sym typeface="Verdana"/>
                <a:rtl val="0"/>
              </a:rPr>
              <a:t>Nef</a:t>
            </a:r>
            <a:r>
              <a:rPr lang="en-CA" kern="0" dirty="0">
                <a:solidFill>
                  <a:srgbClr val="53585F"/>
                </a:solidFill>
                <a:latin typeface="Verdana"/>
                <a:ea typeface="Verdana"/>
                <a:cs typeface="Verdana"/>
                <a:sym typeface="Verdana"/>
                <a:rtl val="0"/>
              </a:rPr>
              <a:t> </a:t>
            </a:r>
            <a:r>
              <a:rPr lang="en-CA" kern="0" dirty="0" err="1">
                <a:solidFill>
                  <a:srgbClr val="53585F"/>
                </a:solidFill>
                <a:latin typeface="Verdana"/>
                <a:ea typeface="Verdana"/>
                <a:cs typeface="Verdana"/>
                <a:sym typeface="Verdana"/>
                <a:rtl val="0"/>
              </a:rPr>
              <a:t>travaille</a:t>
            </a:r>
            <a:r>
              <a:rPr lang="en-CA" kern="0" dirty="0">
                <a:solidFill>
                  <a:srgbClr val="53585F"/>
                </a:solidFill>
                <a:latin typeface="Verdana"/>
                <a:ea typeface="Verdana"/>
                <a:cs typeface="Verdana"/>
                <a:sym typeface="Verdana"/>
                <a:rtl val="0"/>
              </a:rPr>
              <a:t> </a:t>
            </a:r>
            <a:r>
              <a:rPr lang="en-CA" kern="0" dirty="0" err="1">
                <a:solidFill>
                  <a:srgbClr val="53585F"/>
                </a:solidFill>
                <a:latin typeface="Verdana"/>
                <a:ea typeface="Verdana"/>
                <a:cs typeface="Verdana"/>
                <a:sym typeface="Verdana"/>
                <a:rtl val="0"/>
              </a:rPr>
              <a:t>également</a:t>
            </a:r>
            <a:r>
              <a:rPr lang="en-CA" kern="0" dirty="0">
                <a:solidFill>
                  <a:srgbClr val="53585F"/>
                </a:solidFill>
                <a:latin typeface="Verdana"/>
                <a:ea typeface="Verdana"/>
                <a:cs typeface="Verdana"/>
                <a:sym typeface="Verdana"/>
                <a:rtl val="0"/>
              </a:rPr>
              <a:t> sur </a:t>
            </a:r>
            <a:r>
              <a:rPr lang="en-CA" kern="0" dirty="0" err="1">
                <a:solidFill>
                  <a:srgbClr val="53585F"/>
                </a:solidFill>
                <a:latin typeface="Verdana"/>
                <a:ea typeface="Verdana"/>
                <a:cs typeface="Verdana"/>
                <a:sym typeface="Verdana"/>
                <a:rtl val="0"/>
              </a:rPr>
              <a:t>une</a:t>
            </a:r>
            <a:r>
              <a:rPr lang="en-CA" kern="0" dirty="0">
                <a:solidFill>
                  <a:srgbClr val="53585F"/>
                </a:solidFill>
                <a:latin typeface="Verdana"/>
                <a:ea typeface="Verdana"/>
                <a:cs typeface="Verdana"/>
                <a:sym typeface="Verdana"/>
                <a:rtl val="0"/>
              </a:rPr>
              <a:t> solution de finance participative </a:t>
            </a:r>
            <a:r>
              <a:rPr lang="en-CA" kern="0" dirty="0" err="1">
                <a:solidFill>
                  <a:srgbClr val="53585F"/>
                </a:solidFill>
                <a:latin typeface="Verdana"/>
                <a:ea typeface="Verdana"/>
                <a:cs typeface="Verdana"/>
                <a:sym typeface="Verdana"/>
                <a:rtl val="0"/>
              </a:rPr>
              <a:t>en</a:t>
            </a:r>
            <a:r>
              <a:rPr lang="en-CA" kern="0" dirty="0">
                <a:solidFill>
                  <a:srgbClr val="53585F"/>
                </a:solidFill>
                <a:latin typeface="Verdana"/>
                <a:ea typeface="Verdana"/>
                <a:cs typeface="Verdana"/>
                <a:sym typeface="Verdana"/>
                <a:rtl val="0"/>
              </a:rPr>
              <a:t> </a:t>
            </a:r>
            <a:r>
              <a:rPr lang="en-CA" b="1" kern="0" dirty="0" err="1">
                <a:solidFill>
                  <a:srgbClr val="53585F"/>
                </a:solidFill>
                <a:latin typeface="Verdana"/>
                <a:ea typeface="Verdana"/>
                <a:cs typeface="Verdana"/>
                <a:sym typeface="Verdana"/>
                <a:rtl val="0"/>
              </a:rPr>
              <a:t>investissement</a:t>
            </a:r>
            <a:r>
              <a:rPr lang="en-CA" kern="0" dirty="0">
                <a:solidFill>
                  <a:srgbClr val="53585F"/>
                </a:solidFill>
                <a:latin typeface="Verdana"/>
                <a:ea typeface="Verdana"/>
                <a:cs typeface="Verdana"/>
                <a:sym typeface="Verdana"/>
                <a:rtl val="0"/>
              </a:rPr>
              <a:t>. Ce service, qui sera </a:t>
            </a:r>
            <a:r>
              <a:rPr lang="en-CA" kern="0" dirty="0" err="1">
                <a:solidFill>
                  <a:srgbClr val="53585F"/>
                </a:solidFill>
                <a:latin typeface="Verdana"/>
                <a:ea typeface="Verdana"/>
                <a:cs typeface="Verdana"/>
                <a:sym typeface="Verdana"/>
                <a:rtl val="0"/>
              </a:rPr>
              <a:t>disponible</a:t>
            </a:r>
            <a:r>
              <a:rPr lang="en-CA" kern="0" dirty="0">
                <a:solidFill>
                  <a:srgbClr val="53585F"/>
                </a:solidFill>
                <a:latin typeface="Verdana"/>
                <a:ea typeface="Verdana"/>
                <a:cs typeface="Verdana"/>
                <a:sym typeface="Verdana"/>
                <a:rtl val="0"/>
              </a:rPr>
              <a:t> </a:t>
            </a:r>
            <a:r>
              <a:rPr lang="en-CA" kern="0" dirty="0" err="1">
                <a:solidFill>
                  <a:srgbClr val="53585F"/>
                </a:solidFill>
                <a:latin typeface="Verdana"/>
                <a:ea typeface="Verdana"/>
                <a:cs typeface="Verdana"/>
                <a:sym typeface="Verdana"/>
                <a:rtl val="0"/>
              </a:rPr>
              <a:t>en</a:t>
            </a:r>
            <a:r>
              <a:rPr lang="en-CA" kern="0" dirty="0">
                <a:solidFill>
                  <a:srgbClr val="53585F"/>
                </a:solidFill>
                <a:latin typeface="Verdana"/>
                <a:ea typeface="Verdana"/>
                <a:cs typeface="Verdana"/>
                <a:sym typeface="Verdana"/>
                <a:rtl val="0"/>
              </a:rPr>
              <a:t> mars 2016, </a:t>
            </a:r>
            <a:r>
              <a:rPr lang="en-CA" kern="0" dirty="0" err="1">
                <a:solidFill>
                  <a:srgbClr val="53585F"/>
                </a:solidFill>
                <a:latin typeface="Verdana"/>
                <a:ea typeface="Verdana"/>
                <a:cs typeface="Verdana"/>
                <a:sym typeface="Verdana"/>
                <a:rtl val="0"/>
              </a:rPr>
              <a:t>permettra</a:t>
            </a:r>
            <a:r>
              <a:rPr lang="en-CA" kern="0" dirty="0">
                <a:solidFill>
                  <a:srgbClr val="53585F"/>
                </a:solidFill>
                <a:latin typeface="Verdana"/>
                <a:ea typeface="Verdana"/>
                <a:cs typeface="Verdana"/>
                <a:sym typeface="Verdana"/>
                <a:rtl val="0"/>
              </a:rPr>
              <a:t> à la </a:t>
            </a:r>
            <a:r>
              <a:rPr lang="en-CA" kern="0" dirty="0" err="1">
                <a:solidFill>
                  <a:srgbClr val="53585F"/>
                </a:solidFill>
                <a:latin typeface="Verdana"/>
                <a:ea typeface="Verdana"/>
                <a:cs typeface="Verdana"/>
                <a:sym typeface="Verdana"/>
                <a:rtl val="0"/>
              </a:rPr>
              <a:t>Nef</a:t>
            </a:r>
            <a:r>
              <a:rPr lang="en-CA" kern="0" dirty="0">
                <a:solidFill>
                  <a:srgbClr val="53585F"/>
                </a:solidFill>
                <a:latin typeface="Verdana"/>
                <a:ea typeface="Verdana"/>
                <a:cs typeface="Verdana"/>
                <a:sym typeface="Verdana"/>
                <a:rtl val="0"/>
              </a:rPr>
              <a:t> </a:t>
            </a:r>
            <a:r>
              <a:rPr lang="en-CA" kern="0" dirty="0" err="1">
                <a:solidFill>
                  <a:srgbClr val="53585F"/>
                </a:solidFill>
                <a:latin typeface="Verdana"/>
                <a:ea typeface="Verdana"/>
                <a:cs typeface="Verdana"/>
                <a:sym typeface="Verdana"/>
                <a:rtl val="0"/>
              </a:rPr>
              <a:t>d’offrir</a:t>
            </a:r>
            <a:r>
              <a:rPr lang="en-CA" kern="0" dirty="0">
                <a:solidFill>
                  <a:srgbClr val="53585F"/>
                </a:solidFill>
                <a:latin typeface="Verdana"/>
                <a:ea typeface="Verdana"/>
                <a:cs typeface="Verdana"/>
                <a:sym typeface="Verdana"/>
                <a:rtl val="0"/>
              </a:rPr>
              <a:t> </a:t>
            </a:r>
            <a:r>
              <a:rPr lang="en-CA" kern="0" dirty="0" err="1">
                <a:solidFill>
                  <a:srgbClr val="53585F"/>
                </a:solidFill>
                <a:latin typeface="Verdana"/>
                <a:ea typeface="Verdana"/>
                <a:cs typeface="Verdana"/>
                <a:sym typeface="Verdana"/>
                <a:rtl val="0"/>
              </a:rPr>
              <a:t>une</a:t>
            </a:r>
            <a:r>
              <a:rPr lang="en-CA" kern="0" dirty="0">
                <a:solidFill>
                  <a:srgbClr val="53585F"/>
                </a:solidFill>
                <a:latin typeface="Verdana"/>
                <a:ea typeface="Verdana"/>
                <a:cs typeface="Verdana"/>
                <a:sym typeface="Verdana"/>
                <a:rtl val="0"/>
              </a:rPr>
              <a:t> </a:t>
            </a:r>
            <a:r>
              <a:rPr lang="en-CA" b="1" kern="0" dirty="0">
                <a:solidFill>
                  <a:srgbClr val="53585F"/>
                </a:solidFill>
                <a:latin typeface="Verdana"/>
                <a:ea typeface="Verdana"/>
                <a:cs typeface="Verdana"/>
                <a:sym typeface="Verdana"/>
                <a:rtl val="0"/>
              </a:rPr>
              <a:t>solution </a:t>
            </a:r>
            <a:r>
              <a:rPr lang="en-CA" b="1" kern="0" dirty="0" err="1">
                <a:solidFill>
                  <a:srgbClr val="53585F"/>
                </a:solidFill>
                <a:latin typeface="Verdana"/>
                <a:ea typeface="Verdana"/>
                <a:cs typeface="Verdana"/>
                <a:sym typeface="Verdana"/>
                <a:rtl val="0"/>
              </a:rPr>
              <a:t>globale</a:t>
            </a:r>
            <a:r>
              <a:rPr lang="en-CA" b="1" kern="0" dirty="0">
                <a:solidFill>
                  <a:srgbClr val="53585F"/>
                </a:solidFill>
                <a:latin typeface="Verdana"/>
                <a:ea typeface="Verdana"/>
                <a:cs typeface="Verdana"/>
                <a:sym typeface="Verdana"/>
                <a:rtl val="0"/>
              </a:rPr>
              <a:t> de finance participative</a:t>
            </a:r>
          </a:p>
        </p:txBody>
      </p:sp>
    </p:spTree>
    <p:extLst>
      <p:ext uri="{BB962C8B-B14F-4D97-AF65-F5344CB8AC3E}">
        <p14:creationId xmlns:p14="http://schemas.microsoft.com/office/powerpoint/2010/main" val="260294144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90"/>
                                        </p:tgtEl>
                                        <p:attrNameLst>
                                          <p:attrName>style.visibility</p:attrName>
                                        </p:attrNameLst>
                                      </p:cBhvr>
                                      <p:to>
                                        <p:strVal val="visible"/>
                                      </p:to>
                                    </p:set>
                                    <p:anim calcmode="lin" valueType="num">
                                      <p:cBhvr additive="base">
                                        <p:cTn id="7" dur="500"/>
                                        <p:tgtEl>
                                          <p:spTgt spid="39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49"/>
                                        </p:tgtEl>
                                        <p:attrNameLst>
                                          <p:attrName>style.visibility</p:attrName>
                                        </p:attrNameLst>
                                      </p:cBhvr>
                                      <p:to>
                                        <p:strVal val="visible"/>
                                      </p:to>
                                    </p:set>
                                    <p:anim calcmode="lin" valueType="num">
                                      <p:cBhvr additive="base">
                                        <p:cTn id="11" dur="500"/>
                                        <p:tgtEl>
                                          <p:spTgt spid="349"/>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52"/>
                                        </p:tgtEl>
                                        <p:attrNameLst>
                                          <p:attrName>style.visibility</p:attrName>
                                        </p:attrNameLst>
                                      </p:cBhvr>
                                      <p:to>
                                        <p:strVal val="visible"/>
                                      </p:to>
                                    </p:set>
                                    <p:anim calcmode="lin" valueType="num">
                                      <p:cBhvr additive="base">
                                        <p:cTn id="15" dur="500"/>
                                        <p:tgtEl>
                                          <p:spTgt spid="35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50"/>
                                        </p:tgtEl>
                                        <p:attrNameLst>
                                          <p:attrName>style.visibility</p:attrName>
                                        </p:attrNameLst>
                                      </p:cBhvr>
                                      <p:to>
                                        <p:strVal val="visible"/>
                                      </p:to>
                                    </p:set>
                                    <p:anim calcmode="lin" valueType="num">
                                      <p:cBhvr additive="base">
                                        <p:cTn id="19" dur="500"/>
                                        <p:tgtEl>
                                          <p:spTgt spid="35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51"/>
                                        </p:tgtEl>
                                        <p:attrNameLst>
                                          <p:attrName>style.visibility</p:attrName>
                                        </p:attrNameLst>
                                      </p:cBhvr>
                                      <p:to>
                                        <p:strVal val="visible"/>
                                      </p:to>
                                    </p:set>
                                    <p:anim calcmode="lin" valueType="num">
                                      <p:cBhvr additive="base">
                                        <p:cTn id="23" dur="500"/>
                                        <p:tgtEl>
                                          <p:spTgt spid="3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3" name="Shape 343"/>
          <p:cNvGrpSpPr/>
          <p:nvPr/>
        </p:nvGrpSpPr>
        <p:grpSpPr>
          <a:xfrm>
            <a:off x="376239" y="346076"/>
            <a:ext cx="6435725" cy="504825"/>
            <a:chOff x="407125" y="412743"/>
            <a:chExt cx="7606749" cy="597197"/>
          </a:xfrm>
        </p:grpSpPr>
        <p:sp>
          <p:nvSpPr>
            <p:cNvPr id="344" name="Shape 344"/>
            <p:cNvSpPr/>
            <p:nvPr/>
          </p:nvSpPr>
          <p:spPr>
            <a:xfrm>
              <a:off x="600389" y="514154"/>
              <a:ext cx="6747378" cy="338036"/>
            </a:xfrm>
            <a:custGeom>
              <a:avLst/>
              <a:gdLst/>
              <a:ahLst/>
              <a:cxnLst/>
              <a:rect l="0" t="0" r="0" b="0"/>
              <a:pathLst>
                <a:path w="21600" h="21600" extrusionOk="0">
                  <a:moveTo>
                    <a:pt x="0" y="0"/>
                  </a:moveTo>
                  <a:lnTo>
                    <a:pt x="21599" y="0"/>
                  </a:lnTo>
                  <a:lnTo>
                    <a:pt x="21599" y="21600"/>
                  </a:lnTo>
                  <a:lnTo>
                    <a:pt x="0" y="21600"/>
                  </a:lnTo>
                  <a:close/>
                </a:path>
              </a:pathLst>
            </a:custGeom>
            <a:noFill/>
            <a:ln>
              <a:noFill/>
            </a:ln>
          </p:spPr>
          <p:txBody>
            <a:bodyPr lIns="38100" tIns="38100" rIns="38100" bIns="38100" anchor="ctr" anchorCtr="0">
              <a:noAutofit/>
            </a:bodyPr>
            <a:lstStyle/>
            <a:p>
              <a:pPr>
                <a:buSzPct val="25000"/>
              </a:pPr>
              <a:r>
                <a:rPr lang="en-CA" sz="2000" kern="0" dirty="0" smtClean="0">
                  <a:solidFill>
                    <a:srgbClr val="53585F"/>
                  </a:solidFill>
                  <a:latin typeface="Verdana"/>
                  <a:ea typeface="Verdana"/>
                  <a:cs typeface="Verdana"/>
                  <a:sym typeface="Verdana"/>
                  <a:rtl val="0"/>
                </a:rPr>
                <a:t>Les sites de la </a:t>
              </a:r>
              <a:r>
                <a:rPr lang="en-CA" sz="2000" kern="0" dirty="0" err="1" smtClean="0">
                  <a:solidFill>
                    <a:srgbClr val="53585F"/>
                  </a:solidFill>
                  <a:latin typeface="Verdana"/>
                  <a:ea typeface="Verdana"/>
                  <a:cs typeface="Verdana"/>
                  <a:sym typeface="Verdana"/>
                  <a:rtl val="0"/>
                </a:rPr>
                <a:t>Nef</a:t>
              </a:r>
              <a:r>
                <a:rPr lang="en-CA" sz="2000" kern="0" dirty="0" smtClean="0">
                  <a:solidFill>
                    <a:srgbClr val="53585F"/>
                  </a:solidFill>
                  <a:latin typeface="Verdana"/>
                  <a:ea typeface="Verdana"/>
                  <a:cs typeface="Verdana"/>
                  <a:sym typeface="Verdana"/>
                  <a:rtl val="0"/>
                </a:rPr>
                <a:t> </a:t>
              </a:r>
              <a:endParaRPr lang="en-CA" sz="2000" kern="0" dirty="0">
                <a:solidFill>
                  <a:srgbClr val="53585F"/>
                </a:solidFill>
                <a:latin typeface="Verdana"/>
                <a:ea typeface="Verdana"/>
                <a:cs typeface="Verdana"/>
                <a:sym typeface="Verdana"/>
                <a:rtl val="0"/>
              </a:endParaRPr>
            </a:p>
          </p:txBody>
        </p:sp>
        <p:cxnSp>
          <p:nvCxnSpPr>
            <p:cNvPr id="345" name="Shape 345"/>
            <p:cNvCxnSpPr/>
            <p:nvPr/>
          </p:nvCxnSpPr>
          <p:spPr>
            <a:xfrm>
              <a:off x="427764" y="1009941"/>
              <a:ext cx="7586110" cy="0"/>
            </a:xfrm>
            <a:prstGeom prst="straightConnector1">
              <a:avLst/>
            </a:prstGeom>
            <a:noFill/>
            <a:ln w="25400" cap="flat" cmpd="sng">
              <a:solidFill>
                <a:srgbClr val="DCDEE0"/>
              </a:solidFill>
              <a:prstDash val="dot"/>
              <a:round/>
              <a:headEnd type="none" w="med" len="med"/>
              <a:tailEnd type="none" w="med" len="med"/>
            </a:ln>
          </p:spPr>
        </p:cxnSp>
        <p:sp>
          <p:nvSpPr>
            <p:cNvPr id="346" name="Shape 346"/>
            <p:cNvSpPr/>
            <p:nvPr/>
          </p:nvSpPr>
          <p:spPr>
            <a:xfrm>
              <a:off x="407125" y="412743"/>
              <a:ext cx="63796" cy="518322"/>
            </a:xfrm>
            <a:custGeom>
              <a:avLst/>
              <a:gdLst/>
              <a:ahLst/>
              <a:cxnLst/>
              <a:rect l="0" t="0" r="0" b="0"/>
              <a:pathLst>
                <a:path w="21600" h="21600" extrusionOk="0">
                  <a:moveTo>
                    <a:pt x="0" y="0"/>
                  </a:moveTo>
                  <a:lnTo>
                    <a:pt x="21600" y="0"/>
                  </a:lnTo>
                  <a:lnTo>
                    <a:pt x="21600" y="21599"/>
                  </a:lnTo>
                  <a:lnTo>
                    <a:pt x="0" y="21599"/>
                  </a:lnTo>
                  <a:close/>
                </a:path>
              </a:pathLst>
            </a:custGeom>
            <a:solidFill>
              <a:srgbClr val="25408F"/>
            </a:solidFill>
            <a:ln>
              <a:noFill/>
            </a:ln>
          </p:spPr>
          <p:txBody>
            <a:bodyPr lIns="0" tIns="0" rIns="0" bIns="0" anchor="ctr" anchorCtr="0">
              <a:noAutofit/>
            </a:bodyPr>
            <a:lstStyle/>
            <a:p>
              <a:endParaRPr sz="2400" kern="0">
                <a:solidFill>
                  <a:srgbClr val="000000"/>
                </a:solidFill>
                <a:ea typeface="Arial"/>
                <a:cs typeface="Arial"/>
                <a:sym typeface="Arial"/>
                <a:rtl val="0"/>
              </a:endParaRPr>
            </a:p>
          </p:txBody>
        </p:sp>
      </p:grpSp>
      <p:pic>
        <p:nvPicPr>
          <p:cNvPr id="347" name="Shape 347"/>
          <p:cNvPicPr preferRelativeResize="0"/>
          <p:nvPr/>
        </p:nvPicPr>
        <p:blipFill rotWithShape="1">
          <a:blip r:embed="rId3">
            <a:alphaModFix/>
          </a:blip>
          <a:srcRect/>
          <a:stretch/>
        </p:blipFill>
        <p:spPr>
          <a:xfrm>
            <a:off x="8255000" y="133350"/>
            <a:ext cx="857250" cy="592138"/>
          </a:xfrm>
          <a:prstGeom prst="rect">
            <a:avLst/>
          </a:prstGeom>
          <a:noFill/>
          <a:ln>
            <a:noFill/>
          </a:ln>
        </p:spPr>
      </p:pic>
      <p:cxnSp>
        <p:nvCxnSpPr>
          <p:cNvPr id="348" name="Shape 348"/>
          <p:cNvCxnSpPr/>
          <p:nvPr/>
        </p:nvCxnSpPr>
        <p:spPr>
          <a:xfrm>
            <a:off x="393700" y="850900"/>
            <a:ext cx="6418262" cy="0"/>
          </a:xfrm>
          <a:prstGeom prst="straightConnector1">
            <a:avLst/>
          </a:prstGeom>
          <a:noFill/>
          <a:ln w="25400" cap="flat" cmpd="sng">
            <a:solidFill>
              <a:srgbClr val="DCDEE0"/>
            </a:solidFill>
            <a:prstDash val="dot"/>
            <a:round/>
            <a:headEnd type="none" w="med" len="med"/>
            <a:tailEnd type="none" w="med" len="med"/>
          </a:ln>
        </p:spPr>
      </p:cxnSp>
      <p:sp>
        <p:nvSpPr>
          <p:cNvPr id="350" name="Shape 350"/>
          <p:cNvSpPr txBox="1"/>
          <p:nvPr/>
        </p:nvSpPr>
        <p:spPr>
          <a:xfrm>
            <a:off x="1547664" y="2067694"/>
            <a:ext cx="5809538" cy="399900"/>
          </a:xfrm>
          <a:prstGeom prst="rect">
            <a:avLst/>
          </a:prstGeom>
          <a:noFill/>
          <a:ln>
            <a:noFill/>
          </a:ln>
        </p:spPr>
        <p:txBody>
          <a:bodyPr lIns="91425" tIns="45700" rIns="91425" bIns="45700" anchor="t" anchorCtr="0">
            <a:noAutofit/>
          </a:bodyPr>
          <a:lstStyle/>
          <a:p>
            <a:pPr algn="ctr">
              <a:buSzPct val="25000"/>
            </a:pPr>
            <a:r>
              <a:rPr lang="en-CA" sz="2000" b="1" kern="0" dirty="0" smtClean="0">
                <a:solidFill>
                  <a:srgbClr val="595959"/>
                </a:solidFill>
                <a:latin typeface="Verdana"/>
                <a:ea typeface="Verdana"/>
                <a:cs typeface="Verdana"/>
                <a:sym typeface="Verdana"/>
                <a:rtl val="0"/>
              </a:rPr>
              <a:t>Prêt : </a:t>
            </a:r>
            <a:r>
              <a:rPr lang="en-CA" sz="2000" b="1" kern="0" dirty="0">
                <a:solidFill>
                  <a:srgbClr val="595959"/>
                </a:solidFill>
                <a:latin typeface="Verdana"/>
                <a:ea typeface="Verdana"/>
                <a:cs typeface="Verdana"/>
                <a:sym typeface="Verdana"/>
                <a:rtl val="0"/>
              </a:rPr>
              <a:t>www.pret-de-chez-moi.coop </a:t>
            </a:r>
            <a:endParaRPr lang="en-CA" sz="2000" b="1" kern="0" dirty="0">
              <a:solidFill>
                <a:srgbClr val="595959"/>
              </a:solidFill>
              <a:latin typeface="Verdana"/>
              <a:ea typeface="Verdana"/>
              <a:cs typeface="Verdana"/>
              <a:sym typeface="Verdana"/>
              <a:rtl val="0"/>
            </a:endParaRPr>
          </a:p>
        </p:txBody>
      </p:sp>
      <p:sp>
        <p:nvSpPr>
          <p:cNvPr id="351" name="Shape 351"/>
          <p:cNvSpPr txBox="1"/>
          <p:nvPr/>
        </p:nvSpPr>
        <p:spPr>
          <a:xfrm>
            <a:off x="3311082" y="3075806"/>
            <a:ext cx="4573286" cy="399900"/>
          </a:xfrm>
          <a:prstGeom prst="rect">
            <a:avLst/>
          </a:prstGeom>
          <a:noFill/>
          <a:ln>
            <a:noFill/>
          </a:ln>
        </p:spPr>
        <p:txBody>
          <a:bodyPr lIns="91425" tIns="45700" rIns="91425" bIns="45700" anchor="t" anchorCtr="0">
            <a:noAutofit/>
          </a:bodyPr>
          <a:lstStyle/>
          <a:p>
            <a:pPr algn="ctr">
              <a:buSzPct val="25000"/>
            </a:pPr>
            <a:r>
              <a:rPr lang="en-CA" sz="2000" b="1" kern="0" dirty="0" err="1">
                <a:solidFill>
                  <a:srgbClr val="595959"/>
                </a:solidFill>
                <a:latin typeface="Verdana"/>
                <a:ea typeface="Verdana"/>
                <a:cs typeface="Verdana"/>
                <a:sym typeface="Verdana"/>
                <a:rtl val="0"/>
              </a:rPr>
              <a:t>Investissement</a:t>
            </a:r>
            <a:r>
              <a:rPr lang="en-CA" sz="2000" b="1" kern="0" dirty="0" smtClean="0">
                <a:solidFill>
                  <a:srgbClr val="595959"/>
                </a:solidFill>
                <a:latin typeface="Verdana"/>
                <a:ea typeface="Verdana"/>
                <a:cs typeface="Verdana"/>
                <a:sym typeface="Verdana"/>
                <a:rtl val="0"/>
              </a:rPr>
              <a:t>: Mars </a:t>
            </a:r>
            <a:r>
              <a:rPr lang="en-CA" sz="2000" b="1" kern="0" dirty="0">
                <a:solidFill>
                  <a:srgbClr val="595959"/>
                </a:solidFill>
                <a:latin typeface="Verdana"/>
                <a:ea typeface="Verdana"/>
                <a:cs typeface="Verdana"/>
                <a:sym typeface="Verdana"/>
                <a:rtl val="0"/>
              </a:rPr>
              <a:t>2016</a:t>
            </a:r>
          </a:p>
          <a:p>
            <a:pPr algn="ctr">
              <a:buSzPct val="25000"/>
            </a:pPr>
            <a:r>
              <a:rPr lang="en-CA" sz="2000" b="1" kern="0" dirty="0">
                <a:solidFill>
                  <a:srgbClr val="595959"/>
                </a:solidFill>
                <a:latin typeface="Verdana"/>
                <a:ea typeface="Verdana"/>
                <a:cs typeface="Verdana"/>
                <a:sym typeface="Verdana"/>
                <a:rtl val="0"/>
              </a:rPr>
              <a:t>  </a:t>
            </a:r>
            <a:endParaRPr lang="en-CA" sz="2000" b="1" kern="0" dirty="0">
              <a:solidFill>
                <a:srgbClr val="595959"/>
              </a:solidFill>
              <a:latin typeface="Verdana"/>
              <a:ea typeface="Verdana"/>
              <a:cs typeface="Verdana"/>
              <a:sym typeface="Verdana"/>
              <a:rtl val="0"/>
            </a:endParaRPr>
          </a:p>
        </p:txBody>
      </p:sp>
      <p:sp>
        <p:nvSpPr>
          <p:cNvPr id="379" name="Shape 379"/>
          <p:cNvSpPr txBox="1"/>
          <p:nvPr/>
        </p:nvSpPr>
        <p:spPr>
          <a:xfrm>
            <a:off x="7010404" y="4797427"/>
            <a:ext cx="2133599" cy="365125"/>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27</a:t>
            </a:fld>
            <a:endParaRPr lang="en-CA" sz="1100" kern="0">
              <a:solidFill>
                <a:srgbClr val="000000"/>
              </a:solidFill>
              <a:latin typeface="Verdana"/>
              <a:ea typeface="Verdana"/>
              <a:cs typeface="Verdana"/>
              <a:sym typeface="Verdana"/>
              <a:rtl val="0"/>
            </a:endParaRPr>
          </a:p>
        </p:txBody>
      </p:sp>
      <p:grpSp>
        <p:nvGrpSpPr>
          <p:cNvPr id="380" name="Shape 380"/>
          <p:cNvGrpSpPr/>
          <p:nvPr/>
        </p:nvGrpSpPr>
        <p:grpSpPr>
          <a:xfrm>
            <a:off x="0" y="5057777"/>
            <a:ext cx="4643438" cy="87313"/>
            <a:chOff x="2055030" y="1463669"/>
            <a:chExt cx="2304256" cy="544908"/>
          </a:xfrm>
        </p:grpSpPr>
        <p:sp>
          <p:nvSpPr>
            <p:cNvPr id="381" name="Shape 381"/>
            <p:cNvSpPr/>
            <p:nvPr/>
          </p:nvSpPr>
          <p:spPr>
            <a:xfrm>
              <a:off x="2055030" y="1463669"/>
              <a:ext cx="575867" cy="544908"/>
            </a:xfrm>
            <a:prstGeom prst="rect">
              <a:avLst/>
            </a:prstGeom>
            <a:solidFill>
              <a:srgbClr val="25408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2" name="Shape 382"/>
            <p:cNvSpPr/>
            <p:nvPr/>
          </p:nvSpPr>
          <p:spPr>
            <a:xfrm>
              <a:off x="2630897" y="1463669"/>
              <a:ext cx="576655" cy="544908"/>
            </a:xfrm>
            <a:prstGeom prst="rect">
              <a:avLst/>
            </a:prstGeom>
            <a:solidFill>
              <a:srgbClr val="9BBA3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3" name="Shape 383"/>
            <p:cNvSpPr/>
            <p:nvPr/>
          </p:nvSpPr>
          <p:spPr>
            <a:xfrm>
              <a:off x="3207551" y="1463669"/>
              <a:ext cx="575867" cy="544908"/>
            </a:xfrm>
            <a:prstGeom prst="rect">
              <a:avLst/>
            </a:prstGeom>
            <a:solidFill>
              <a:srgbClr val="BE2174"/>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4" name="Shape 384"/>
            <p:cNvSpPr/>
            <p:nvPr/>
          </p:nvSpPr>
          <p:spPr>
            <a:xfrm>
              <a:off x="3783419" y="1463669"/>
              <a:ext cx="575867" cy="544908"/>
            </a:xfrm>
            <a:prstGeom prst="rect">
              <a:avLst/>
            </a:prstGeom>
            <a:solidFill>
              <a:srgbClr val="F4793B"/>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grpSp>
        <p:nvGrpSpPr>
          <p:cNvPr id="385" name="Shape 385"/>
          <p:cNvGrpSpPr/>
          <p:nvPr/>
        </p:nvGrpSpPr>
        <p:grpSpPr>
          <a:xfrm>
            <a:off x="4643438" y="5056188"/>
            <a:ext cx="4500562" cy="88900"/>
            <a:chOff x="2055030" y="1463669"/>
            <a:chExt cx="2304256" cy="544908"/>
          </a:xfrm>
        </p:grpSpPr>
        <p:sp>
          <p:nvSpPr>
            <p:cNvPr id="386" name="Shape 386"/>
            <p:cNvSpPr/>
            <p:nvPr/>
          </p:nvSpPr>
          <p:spPr>
            <a:xfrm>
              <a:off x="2055030" y="1463669"/>
              <a:ext cx="576267" cy="544908"/>
            </a:xfrm>
            <a:prstGeom prst="rect">
              <a:avLst/>
            </a:prstGeom>
            <a:solidFill>
              <a:srgbClr val="00BAB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7" name="Shape 387"/>
            <p:cNvSpPr/>
            <p:nvPr/>
          </p:nvSpPr>
          <p:spPr>
            <a:xfrm>
              <a:off x="2631297" y="1463669"/>
              <a:ext cx="576268" cy="544908"/>
            </a:xfrm>
            <a:prstGeom prst="rect">
              <a:avLst/>
            </a:prstGeom>
            <a:solidFill>
              <a:srgbClr val="BFD730"/>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8" name="Shape 388"/>
            <p:cNvSpPr/>
            <p:nvPr/>
          </p:nvSpPr>
          <p:spPr>
            <a:xfrm>
              <a:off x="3207565" y="1463669"/>
              <a:ext cx="575453" cy="544908"/>
            </a:xfrm>
            <a:prstGeom prst="rect">
              <a:avLst/>
            </a:prstGeom>
            <a:solidFill>
              <a:srgbClr val="EC008C"/>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89" name="Shape 389"/>
            <p:cNvSpPr/>
            <p:nvPr/>
          </p:nvSpPr>
          <p:spPr>
            <a:xfrm>
              <a:off x="3783019" y="1463669"/>
              <a:ext cx="576267" cy="544908"/>
            </a:xfrm>
            <a:prstGeom prst="rect">
              <a:avLst/>
            </a:prstGeom>
            <a:solidFill>
              <a:srgbClr val="00B9F2"/>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grpSp>
      <p:sp>
        <p:nvSpPr>
          <p:cNvPr id="390" name="Shape 390"/>
          <p:cNvSpPr txBox="1"/>
          <p:nvPr/>
        </p:nvSpPr>
        <p:spPr>
          <a:xfrm>
            <a:off x="5376714" y="1178765"/>
            <a:ext cx="2988600" cy="369299"/>
          </a:xfrm>
          <a:prstGeom prst="rect">
            <a:avLst/>
          </a:prstGeom>
          <a:noFill/>
          <a:ln>
            <a:noFill/>
          </a:ln>
        </p:spPr>
        <p:txBody>
          <a:bodyPr lIns="91425" tIns="45700" rIns="91425" bIns="45700" anchor="t" anchorCtr="0">
            <a:noAutofit/>
          </a:bodyPr>
          <a:lstStyle/>
          <a:p>
            <a:pPr algn="ctr">
              <a:buSzPct val="25000"/>
            </a:pPr>
            <a:endParaRPr lang="en-CA" kern="0" dirty="0">
              <a:solidFill>
                <a:srgbClr val="53585F"/>
              </a:solidFill>
              <a:latin typeface="Verdana"/>
              <a:ea typeface="Verdana"/>
              <a:cs typeface="Verdana"/>
              <a:sym typeface="Verdana"/>
              <a:rtl val="0"/>
            </a:endParaRPr>
          </a:p>
        </p:txBody>
      </p:sp>
      <p:sp>
        <p:nvSpPr>
          <p:cNvPr id="391" name="Shape 391"/>
          <p:cNvSpPr txBox="1"/>
          <p:nvPr/>
        </p:nvSpPr>
        <p:spPr>
          <a:xfrm>
            <a:off x="31532" y="1178585"/>
            <a:ext cx="6300212" cy="529069"/>
          </a:xfrm>
          <a:prstGeom prst="rect">
            <a:avLst/>
          </a:prstGeom>
          <a:noFill/>
          <a:ln>
            <a:noFill/>
          </a:ln>
        </p:spPr>
        <p:txBody>
          <a:bodyPr lIns="91425" tIns="45700" rIns="91425" bIns="45700" anchor="t" anchorCtr="0">
            <a:noAutofit/>
          </a:bodyPr>
          <a:lstStyle/>
          <a:p>
            <a:pPr algn="just">
              <a:buSzPct val="25000"/>
            </a:pPr>
            <a:r>
              <a:rPr lang="en-CA" sz="2000" b="1" kern="0" dirty="0" smtClean="0">
                <a:solidFill>
                  <a:srgbClr val="53585F"/>
                </a:solidFill>
                <a:latin typeface="Verdana"/>
                <a:ea typeface="Verdana"/>
                <a:cs typeface="Verdana"/>
                <a:sym typeface="Verdana"/>
                <a:rtl val="0"/>
              </a:rPr>
              <a:t>Don :www.financeparticipative.lanef.com</a:t>
            </a:r>
            <a:endParaRPr lang="en-CA" sz="2000" b="1" kern="0" dirty="0">
              <a:solidFill>
                <a:srgbClr val="53585F"/>
              </a:solidFill>
              <a:latin typeface="Verdana"/>
              <a:ea typeface="Verdana"/>
              <a:cs typeface="Verdana"/>
              <a:sym typeface="Verdana"/>
              <a:rtl val="0"/>
            </a:endParaRPr>
          </a:p>
        </p:txBody>
      </p:sp>
      <p:sp>
        <p:nvSpPr>
          <p:cNvPr id="2" name="ZoneTexte 1"/>
          <p:cNvSpPr txBox="1"/>
          <p:nvPr/>
        </p:nvSpPr>
        <p:spPr>
          <a:xfrm>
            <a:off x="5430850" y="3927866"/>
            <a:ext cx="3159108" cy="461665"/>
          </a:xfrm>
          <a:prstGeom prst="rect">
            <a:avLst/>
          </a:prstGeom>
          <a:noFill/>
        </p:spPr>
        <p:txBody>
          <a:bodyPr wrap="square" rtlCol="0">
            <a:spAutoFit/>
          </a:bodyPr>
          <a:lstStyle/>
          <a:p>
            <a:pPr algn="ctr">
              <a:buSzPct val="25000"/>
            </a:pPr>
            <a:r>
              <a:rPr lang="fr-FR" sz="2400" b="1" kern="0" dirty="0">
                <a:solidFill>
                  <a:srgbClr val="595959"/>
                </a:solidFill>
                <a:latin typeface="Verdana"/>
                <a:ea typeface="Verdana"/>
                <a:cs typeface="Verdana"/>
                <a:rtl val="0"/>
              </a:rPr>
              <a:t>www.lanef.com</a:t>
            </a:r>
            <a:endParaRPr lang="fr-FR" sz="2400" b="1" kern="0" dirty="0">
              <a:solidFill>
                <a:srgbClr val="595959"/>
              </a:solidFill>
              <a:latin typeface="Verdana"/>
              <a:ea typeface="Verdana"/>
              <a:cs typeface="Verdana"/>
              <a:rtl val="0"/>
            </a:endParaRPr>
          </a:p>
        </p:txBody>
      </p:sp>
      <p:sp>
        <p:nvSpPr>
          <p:cNvPr id="3" name="ZoneTexte 2"/>
          <p:cNvSpPr txBox="1"/>
          <p:nvPr/>
        </p:nvSpPr>
        <p:spPr>
          <a:xfrm>
            <a:off x="63045" y="3927866"/>
            <a:ext cx="5126662" cy="923330"/>
          </a:xfrm>
          <a:prstGeom prst="rect">
            <a:avLst/>
          </a:prstGeom>
          <a:noFill/>
        </p:spPr>
        <p:txBody>
          <a:bodyPr wrap="square" rtlCol="0">
            <a:spAutoFit/>
          </a:bodyPr>
          <a:lstStyle/>
          <a:p>
            <a:r>
              <a:rPr lang="fr-FR" dirty="0" smtClean="0"/>
              <a:t>Suivez </a:t>
            </a:r>
            <a:r>
              <a:rPr lang="fr-FR" dirty="0"/>
              <a:t>nous </a:t>
            </a:r>
            <a:r>
              <a:rPr lang="fr-FR" dirty="0" smtClean="0"/>
              <a:t>sur:</a:t>
            </a:r>
          </a:p>
          <a:p>
            <a:r>
              <a:rPr lang="fr-FR" dirty="0" smtClean="0">
                <a:hlinkClick r:id="rId4"/>
              </a:rPr>
              <a:t>twitter.com/</a:t>
            </a:r>
            <a:r>
              <a:rPr lang="fr-FR" dirty="0" err="1" smtClean="0">
                <a:hlinkClick r:id="rId4"/>
              </a:rPr>
              <a:t>lanef</a:t>
            </a:r>
            <a:r>
              <a:rPr lang="fr-FR" dirty="0" smtClean="0">
                <a:hlinkClick r:id="rId4"/>
              </a:rPr>
              <a:t>_</a:t>
            </a:r>
            <a:endParaRPr lang="fr-FR" dirty="0" smtClean="0"/>
          </a:p>
          <a:p>
            <a:r>
              <a:rPr lang="fr-FR" dirty="0" smtClean="0"/>
              <a:t>facebook.com</a:t>
            </a:r>
            <a:r>
              <a:rPr lang="fr-FR" b="1" dirty="0" smtClean="0"/>
              <a:t>/</a:t>
            </a:r>
            <a:r>
              <a:rPr lang="fr-FR" dirty="0" err="1" smtClean="0"/>
              <a:t>societefinancieredelaNef</a:t>
            </a:r>
            <a:endParaRPr lang="fr-FR" dirty="0"/>
          </a:p>
        </p:txBody>
      </p:sp>
      <p:pic>
        <p:nvPicPr>
          <p:cNvPr id="53" name="Shape 307"/>
          <p:cNvPicPr preferRelativeResize="0"/>
          <p:nvPr/>
        </p:nvPicPr>
        <p:blipFill>
          <a:blip r:embed="rId5">
            <a:alphaModFix/>
          </a:blip>
          <a:stretch>
            <a:fillRect/>
          </a:stretch>
        </p:blipFill>
        <p:spPr>
          <a:xfrm>
            <a:off x="539751" y="1908746"/>
            <a:ext cx="1132273" cy="1117695"/>
          </a:xfrm>
          <a:prstGeom prst="rect">
            <a:avLst/>
          </a:prstGeom>
          <a:noFill/>
          <a:ln>
            <a:noFill/>
          </a:ln>
        </p:spPr>
      </p:pic>
    </p:spTree>
    <p:extLst>
      <p:ext uri="{BB962C8B-B14F-4D97-AF65-F5344CB8AC3E}">
        <p14:creationId xmlns:p14="http://schemas.microsoft.com/office/powerpoint/2010/main" val="21458115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500" fill="hold"/>
                                        <p:tgtEl>
                                          <p:spTgt spid="391"/>
                                        </p:tgtEl>
                                        <p:attrNameLst>
                                          <p:attrName>ppt_x</p:attrName>
                                        </p:attrNameLst>
                                      </p:cBhvr>
                                      <p:tavLst>
                                        <p:tav tm="0">
                                          <p:val>
                                            <p:strVal val="#ppt_x"/>
                                          </p:val>
                                        </p:tav>
                                        <p:tav tm="100000">
                                          <p:val>
                                            <p:strVal val="#ppt_x"/>
                                          </p:val>
                                        </p:tav>
                                      </p:tavLst>
                                    </p:anim>
                                    <p:anim calcmode="lin" valueType="num">
                                      <p:cBhvr additive="base">
                                        <p:cTn id="8" dur="500" fill="hold"/>
                                        <p:tgtEl>
                                          <p:spTgt spid="39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0"/>
                                        </p:tgtEl>
                                        <p:attrNameLst>
                                          <p:attrName>style.visibility</p:attrName>
                                        </p:attrNameLst>
                                      </p:cBhvr>
                                      <p:to>
                                        <p:strVal val="visible"/>
                                      </p:to>
                                    </p:set>
                                    <p:anim calcmode="lin" valueType="num">
                                      <p:cBhvr additive="base">
                                        <p:cTn id="12" dur="500"/>
                                        <p:tgtEl>
                                          <p:spTgt spid="350"/>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51"/>
                                        </p:tgtEl>
                                        <p:attrNameLst>
                                          <p:attrName>style.visibility</p:attrName>
                                        </p:attrNameLst>
                                      </p:cBhvr>
                                      <p:to>
                                        <p:strVal val="visible"/>
                                      </p:to>
                                    </p:set>
                                    <p:anim calcmode="lin" valueType="num">
                                      <p:cBhvr additive="base">
                                        <p:cTn id="20" dur="500"/>
                                        <p:tgtEl>
                                          <p:spTgt spid="35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Shape 397"/>
          <p:cNvPicPr preferRelativeResize="0"/>
          <p:nvPr/>
        </p:nvPicPr>
        <p:blipFill rotWithShape="1">
          <a:blip r:embed="rId3">
            <a:alphaModFix/>
          </a:blip>
          <a:srcRect/>
          <a:stretch/>
        </p:blipFill>
        <p:spPr>
          <a:xfrm>
            <a:off x="0" y="-704848"/>
            <a:ext cx="9144000" cy="5143499"/>
          </a:xfrm>
          <a:prstGeom prst="rect">
            <a:avLst/>
          </a:prstGeom>
          <a:noFill/>
          <a:ln>
            <a:noFill/>
          </a:ln>
        </p:spPr>
      </p:pic>
      <p:sp>
        <p:nvSpPr>
          <p:cNvPr id="398" name="Shape 398"/>
          <p:cNvSpPr/>
          <p:nvPr/>
        </p:nvSpPr>
        <p:spPr>
          <a:xfrm>
            <a:off x="0" y="-704850"/>
            <a:ext cx="9144000" cy="5126099"/>
          </a:xfrm>
          <a:prstGeom prst="rect">
            <a:avLst/>
          </a:prstGeom>
          <a:solidFill>
            <a:srgbClr val="D9D9D9">
              <a:alpha val="34120"/>
            </a:srgbClr>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399" name="Shape 399"/>
          <p:cNvSpPr/>
          <p:nvPr/>
        </p:nvSpPr>
        <p:spPr>
          <a:xfrm>
            <a:off x="0" y="4421187"/>
            <a:ext cx="9144000" cy="716100"/>
          </a:xfrm>
          <a:prstGeom prst="rect">
            <a:avLst/>
          </a:prstGeom>
          <a:solidFill>
            <a:srgbClr val="FFFFFF"/>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
        <p:nvSpPr>
          <p:cNvPr id="400" name="Shape 400"/>
          <p:cNvSpPr txBox="1"/>
          <p:nvPr/>
        </p:nvSpPr>
        <p:spPr>
          <a:xfrm>
            <a:off x="7010404" y="4797427"/>
            <a:ext cx="2133599" cy="365099"/>
          </a:xfrm>
          <a:prstGeom prst="rect">
            <a:avLst/>
          </a:prstGeom>
          <a:noFill/>
          <a:ln>
            <a:noFill/>
          </a:ln>
        </p:spPr>
        <p:txBody>
          <a:bodyPr lIns="91425" tIns="45700" rIns="91425" bIns="45700" anchor="t" anchorCtr="0">
            <a:noAutofit/>
          </a:bodyPr>
          <a:lstStyle/>
          <a:p>
            <a:pPr algn="r">
              <a:buSzPct val="25000"/>
            </a:pPr>
            <a:fld id="{00000000-1234-1234-1234-123412341234}" type="slidenum">
              <a:rPr lang="en-CA" sz="1100" kern="0">
                <a:solidFill>
                  <a:srgbClr val="000000"/>
                </a:solidFill>
                <a:latin typeface="Verdana"/>
                <a:ea typeface="Verdana"/>
                <a:cs typeface="Verdana"/>
                <a:sym typeface="Verdana"/>
                <a:rtl val="0"/>
              </a:rPr>
              <a:pPr algn="r">
                <a:buSzPct val="25000"/>
              </a:pPr>
              <a:t>28</a:t>
            </a:fld>
            <a:endParaRPr lang="en-CA" sz="1100" kern="0">
              <a:solidFill>
                <a:srgbClr val="000000"/>
              </a:solidFill>
              <a:latin typeface="Verdana"/>
              <a:ea typeface="Verdana"/>
              <a:cs typeface="Verdana"/>
              <a:sym typeface="Verdana"/>
              <a:rtl val="0"/>
            </a:endParaRPr>
          </a:p>
        </p:txBody>
      </p:sp>
      <p:cxnSp>
        <p:nvCxnSpPr>
          <p:cNvPr id="401" name="Shape 401"/>
          <p:cNvCxnSpPr/>
          <p:nvPr/>
        </p:nvCxnSpPr>
        <p:spPr>
          <a:xfrm rot="10800000">
            <a:off x="709563" y="4421187"/>
            <a:ext cx="7994700" cy="0"/>
          </a:xfrm>
          <a:prstGeom prst="straightConnector1">
            <a:avLst/>
          </a:prstGeom>
          <a:noFill/>
          <a:ln w="25400" cap="flat" cmpd="sng">
            <a:solidFill>
              <a:srgbClr val="25408F"/>
            </a:solidFill>
            <a:prstDash val="solid"/>
            <a:round/>
            <a:headEnd type="none" w="med" len="med"/>
            <a:tailEnd type="none" w="med" len="med"/>
          </a:ln>
        </p:spPr>
      </p:cxnSp>
      <p:sp>
        <p:nvSpPr>
          <p:cNvPr id="402" name="Shape 402"/>
          <p:cNvSpPr txBox="1"/>
          <p:nvPr/>
        </p:nvSpPr>
        <p:spPr>
          <a:xfrm>
            <a:off x="571500" y="4625975"/>
            <a:ext cx="8337600" cy="276300"/>
          </a:xfrm>
          <a:prstGeom prst="rect">
            <a:avLst/>
          </a:prstGeom>
          <a:noFill/>
          <a:ln>
            <a:noFill/>
          </a:ln>
        </p:spPr>
        <p:txBody>
          <a:bodyPr lIns="91425" tIns="45700" rIns="91425" bIns="45700" anchor="t" anchorCtr="0">
            <a:noAutofit/>
          </a:bodyPr>
          <a:lstStyle/>
          <a:p>
            <a:pPr algn="ctr">
              <a:buSzPct val="25000"/>
            </a:pPr>
            <a:r>
              <a:rPr lang="en-CA" sz="1200" kern="0">
                <a:solidFill>
                  <a:srgbClr val="000000"/>
                </a:solidFill>
                <a:latin typeface="Verdana"/>
                <a:ea typeface="Verdana"/>
                <a:cs typeface="Verdana"/>
                <a:sym typeface="Verdana"/>
                <a:rtl val="0"/>
              </a:rPr>
              <a:t>© Société financière de la Nef</a:t>
            </a:r>
          </a:p>
        </p:txBody>
      </p:sp>
      <p:pic>
        <p:nvPicPr>
          <p:cNvPr id="403" name="Shape 403"/>
          <p:cNvPicPr preferRelativeResize="0"/>
          <p:nvPr/>
        </p:nvPicPr>
        <p:blipFill rotWithShape="1">
          <a:blip r:embed="rId4">
            <a:alphaModFix/>
          </a:blip>
          <a:srcRect/>
          <a:stretch/>
        </p:blipFill>
        <p:spPr>
          <a:xfrm>
            <a:off x="3014661" y="209550"/>
            <a:ext cx="3451200" cy="3440100"/>
          </a:xfrm>
          <a:prstGeom prst="rect">
            <a:avLst/>
          </a:prstGeom>
          <a:noFill/>
          <a:ln>
            <a:noFill/>
          </a:ln>
        </p:spPr>
      </p:pic>
      <p:sp>
        <p:nvSpPr>
          <p:cNvPr id="404" name="Shape 404"/>
          <p:cNvSpPr txBox="1"/>
          <p:nvPr/>
        </p:nvSpPr>
        <p:spPr>
          <a:xfrm>
            <a:off x="3167065" y="1311275"/>
            <a:ext cx="3124199" cy="1124100"/>
          </a:xfrm>
          <a:prstGeom prst="rect">
            <a:avLst/>
          </a:prstGeom>
          <a:noFill/>
          <a:ln>
            <a:noFill/>
          </a:ln>
        </p:spPr>
        <p:txBody>
          <a:bodyPr lIns="45700" tIns="22850" rIns="45700" bIns="22850" anchor="t" anchorCtr="0">
            <a:noAutofit/>
          </a:bodyPr>
          <a:lstStyle/>
          <a:p>
            <a:pPr algn="ctr">
              <a:buSzPct val="25000"/>
            </a:pPr>
            <a:r>
              <a:rPr lang="en-CA" sz="7000" kern="0">
                <a:solidFill>
                  <a:srgbClr val="FFFFFF"/>
                </a:solidFill>
                <a:latin typeface="Verdana"/>
                <a:ea typeface="Verdana"/>
                <a:cs typeface="Verdana"/>
                <a:sym typeface="Verdana"/>
                <a:rtl val="0"/>
              </a:rPr>
              <a:t>Merci</a:t>
            </a:r>
          </a:p>
        </p:txBody>
      </p:sp>
    </p:spTree>
    <p:extLst>
      <p:ext uri="{BB962C8B-B14F-4D97-AF65-F5344CB8AC3E}">
        <p14:creationId xmlns:p14="http://schemas.microsoft.com/office/powerpoint/2010/main" val="3156444370"/>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itre 1"/>
          <p:cNvSpPr>
            <a:spLocks/>
          </p:cNvSpPr>
          <p:nvPr/>
        </p:nvSpPr>
        <p:spPr bwMode="auto">
          <a:xfrm>
            <a:off x="4752978" y="123827"/>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 participative </a:t>
            </a:r>
          </a:p>
        </p:txBody>
      </p:sp>
      <p:sp>
        <p:nvSpPr>
          <p:cNvPr id="35843"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35844"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6391" name="Text Box 8"/>
          <p:cNvSpPr txBox="1">
            <a:spLocks noChangeArrowheads="1"/>
          </p:cNvSpPr>
          <p:nvPr/>
        </p:nvSpPr>
        <p:spPr bwMode="auto">
          <a:xfrm>
            <a:off x="395299" y="987425"/>
            <a:ext cx="8497887"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r>
              <a:rPr lang="fr-FR" altLang="fr-FR" sz="1200" b="1" dirty="0" smtClean="0">
                <a:solidFill>
                  <a:srgbClr val="0070C0"/>
                </a:solidFill>
                <a:latin typeface="Verdana"/>
              </a:rPr>
              <a:t>Origines</a:t>
            </a:r>
          </a:p>
          <a:p>
            <a:pPr eaLnBrk="1" fontAlgn="base" hangingPunct="1">
              <a:spcBef>
                <a:spcPct val="0"/>
              </a:spcBef>
              <a:spcAft>
                <a:spcPct val="0"/>
              </a:spcAft>
              <a:defRPr/>
            </a:pPr>
            <a:endParaRPr lang="fr-FR" altLang="fr-FR" sz="1200" b="1" dirty="0" smtClean="0">
              <a:solidFill>
                <a:srgbClr val="0070C0"/>
              </a:solidFill>
              <a:latin typeface="Verdana"/>
            </a:endParaRPr>
          </a:p>
          <a:p>
            <a:pPr marL="285750" indent="-285750" eaLnBrk="1" fontAlgn="base" hangingPunct="1">
              <a:spcBef>
                <a:spcPct val="0"/>
              </a:spcBef>
              <a:spcAft>
                <a:spcPct val="0"/>
              </a:spcAft>
              <a:buFont typeface="Arial" panose="020B0604020202020204" pitchFamily="34" charset="0"/>
              <a:buChar char="•"/>
              <a:defRPr/>
            </a:pPr>
            <a:r>
              <a:rPr lang="fr-FR" altLang="fr-FR" sz="1200" dirty="0" smtClean="0">
                <a:solidFill>
                  <a:srgbClr val="0070C0"/>
                </a:solidFill>
                <a:latin typeface="Verdana"/>
              </a:rPr>
              <a:t>Tontines, </a:t>
            </a:r>
            <a:r>
              <a:rPr lang="fr-FR" altLang="fr-FR" sz="1200" dirty="0">
                <a:solidFill>
                  <a:srgbClr val="0070C0"/>
                </a:solidFill>
                <a:latin typeface="Verdana"/>
              </a:rPr>
              <a:t>o</a:t>
            </a:r>
            <a:r>
              <a:rPr lang="fr-FR" altLang="fr-FR" sz="1200" dirty="0" smtClean="0">
                <a:solidFill>
                  <a:srgbClr val="0070C0"/>
                </a:solidFill>
                <a:latin typeface="Verdana"/>
              </a:rPr>
              <a:t>rganisation villageoise, les gens s’organisent face à une situation difficile d’un proche.</a:t>
            </a:r>
          </a:p>
          <a:p>
            <a:pPr marL="285750" indent="-285750" eaLnBrk="1" fontAlgn="base" hangingPunct="1">
              <a:spcBef>
                <a:spcPct val="0"/>
              </a:spcBef>
              <a:spcAft>
                <a:spcPct val="0"/>
              </a:spcAft>
              <a:buFont typeface="Arial" panose="020B0604020202020204" pitchFamily="34" charset="0"/>
              <a:buChar char="•"/>
              <a:defRPr/>
            </a:pPr>
            <a:endParaRPr lang="fr-FR" altLang="fr-FR" sz="1200" dirty="0" smtClean="0">
              <a:solidFill>
                <a:srgbClr val="0070C0"/>
              </a:solidFill>
              <a:latin typeface="Verdana"/>
            </a:endParaRPr>
          </a:p>
          <a:p>
            <a:pPr marL="285750" indent="-285750" eaLnBrk="1" fontAlgn="base" hangingPunct="1">
              <a:spcBef>
                <a:spcPct val="0"/>
              </a:spcBef>
              <a:spcAft>
                <a:spcPct val="0"/>
              </a:spcAft>
              <a:buFont typeface="Arial" panose="020B0604020202020204" pitchFamily="34" charset="0"/>
              <a:buChar char="•"/>
              <a:defRPr/>
            </a:pPr>
            <a:r>
              <a:rPr lang="fr-FR" altLang="fr-FR" sz="1200" dirty="0">
                <a:solidFill>
                  <a:srgbClr val="0070C0"/>
                </a:solidFill>
                <a:latin typeface="Verdana"/>
              </a:rPr>
              <a:t>La première plateforme de </a:t>
            </a:r>
            <a:r>
              <a:rPr lang="fr-FR" altLang="fr-FR" sz="1200" dirty="0" err="1">
                <a:solidFill>
                  <a:srgbClr val="0070C0"/>
                </a:solidFill>
                <a:latin typeface="Verdana"/>
              </a:rPr>
              <a:t>crowdfunding</a:t>
            </a:r>
            <a:r>
              <a:rPr lang="fr-FR" altLang="fr-FR" sz="1200" dirty="0">
                <a:solidFill>
                  <a:srgbClr val="0070C0"/>
                </a:solidFill>
                <a:latin typeface="Verdana"/>
              </a:rPr>
              <a:t> a été créée 2005 </a:t>
            </a:r>
            <a:r>
              <a:rPr lang="fr-FR" altLang="fr-FR" sz="1200" dirty="0" smtClean="0">
                <a:solidFill>
                  <a:srgbClr val="0070C0"/>
                </a:solidFill>
                <a:latin typeface="Verdana"/>
              </a:rPr>
              <a:t>aux Etats-Unis par </a:t>
            </a:r>
            <a:r>
              <a:rPr lang="fr-FR" altLang="fr-FR" sz="1200" dirty="0">
                <a:solidFill>
                  <a:srgbClr val="0070C0"/>
                </a:solidFill>
                <a:latin typeface="Verdana"/>
              </a:rPr>
              <a:t>Kiva, une association </a:t>
            </a:r>
            <a:r>
              <a:rPr lang="fr-FR" altLang="fr-FR" sz="1200" dirty="0" smtClean="0">
                <a:solidFill>
                  <a:srgbClr val="0070C0"/>
                </a:solidFill>
                <a:latin typeface="Verdana"/>
              </a:rPr>
              <a:t>de </a:t>
            </a:r>
            <a:r>
              <a:rPr lang="fr-FR" altLang="fr-FR" sz="1200" dirty="0">
                <a:solidFill>
                  <a:srgbClr val="0070C0"/>
                </a:solidFill>
                <a:latin typeface="Verdana"/>
              </a:rPr>
              <a:t>micro-crédit en ligne. Son modèle a non seulement permis à la microfinance de se faire connaître du grand public, mais a également révolutionné la manière de soutenir l’aide au développement</a:t>
            </a:r>
            <a:r>
              <a:rPr lang="fr-FR" altLang="fr-FR" sz="1200" dirty="0" smtClean="0">
                <a:solidFill>
                  <a:srgbClr val="0070C0"/>
                </a:solidFill>
                <a:latin typeface="Verdana"/>
              </a:rPr>
              <a:t>.</a:t>
            </a:r>
          </a:p>
          <a:p>
            <a:pPr marL="285750" indent="-285750" eaLnBrk="1" fontAlgn="base" hangingPunct="1">
              <a:spcBef>
                <a:spcPct val="0"/>
              </a:spcBef>
              <a:spcAft>
                <a:spcPct val="0"/>
              </a:spcAft>
              <a:buFont typeface="Arial" panose="020B0604020202020204" pitchFamily="34" charset="0"/>
              <a:buChar char="•"/>
              <a:defRPr/>
            </a:pPr>
            <a:endParaRPr lang="fr-FR" altLang="fr-FR" sz="1200" dirty="0" smtClean="0">
              <a:solidFill>
                <a:srgbClr val="0070C0"/>
              </a:solidFill>
              <a:latin typeface="Verdana"/>
            </a:endParaRPr>
          </a:p>
          <a:p>
            <a:pPr marL="285750" indent="-285750" eaLnBrk="1" fontAlgn="base" hangingPunct="1">
              <a:spcBef>
                <a:spcPct val="0"/>
              </a:spcBef>
              <a:spcAft>
                <a:spcPct val="0"/>
              </a:spcAft>
              <a:buFont typeface="Arial" panose="020B0604020202020204" pitchFamily="34" charset="0"/>
              <a:buChar char="•"/>
              <a:defRPr/>
            </a:pPr>
            <a:endParaRPr lang="fr-FR" altLang="fr-FR" sz="1200" dirty="0" smtClean="0">
              <a:solidFill>
                <a:srgbClr val="0070C0"/>
              </a:solidFill>
              <a:latin typeface="Verdana"/>
            </a:endParaRPr>
          </a:p>
          <a:p>
            <a:pPr eaLnBrk="1" fontAlgn="base" hangingPunct="1">
              <a:spcBef>
                <a:spcPct val="0"/>
              </a:spcBef>
              <a:spcAft>
                <a:spcPct val="0"/>
              </a:spcAft>
              <a:defRPr/>
            </a:pPr>
            <a:r>
              <a:rPr lang="fr-FR" altLang="fr-FR" sz="1200" b="1" dirty="0" smtClean="0">
                <a:solidFill>
                  <a:srgbClr val="0070C0"/>
                </a:solidFill>
                <a:latin typeface="Verdana"/>
              </a:rPr>
              <a:t>Le concept : </a:t>
            </a:r>
            <a:r>
              <a:rPr lang="fr-FR" altLang="fr-FR" sz="1200" dirty="0" smtClean="0">
                <a:solidFill>
                  <a:srgbClr val="0070C0"/>
                </a:solidFill>
                <a:latin typeface="Verdana"/>
              </a:rPr>
              <a:t>Une personne présente directement via une plateforme web son projet aux internautes qui en fonction de l’intérêt qu’ils portent à ce dernier, apportent leurs contributions financières.</a:t>
            </a:r>
          </a:p>
          <a:p>
            <a:pPr eaLnBrk="1" fontAlgn="base" hangingPunct="1">
              <a:spcBef>
                <a:spcPct val="0"/>
              </a:spcBef>
              <a:spcAft>
                <a:spcPct val="0"/>
              </a:spcAft>
              <a:defRPr/>
            </a:pPr>
            <a:endParaRPr lang="fr-FR" altLang="fr-FR" sz="1200" b="1" dirty="0">
              <a:solidFill>
                <a:srgbClr val="0070C0"/>
              </a:solidFill>
              <a:latin typeface="Verdana"/>
            </a:endParaRPr>
          </a:p>
          <a:p>
            <a:pPr eaLnBrk="1" fontAlgn="base" hangingPunct="1">
              <a:spcBef>
                <a:spcPct val="0"/>
              </a:spcBef>
              <a:spcAft>
                <a:spcPct val="0"/>
              </a:spcAft>
              <a:defRPr/>
            </a:pPr>
            <a:r>
              <a:rPr lang="fr-FR" altLang="fr-FR" sz="1200" b="1" dirty="0" smtClean="0">
                <a:solidFill>
                  <a:srgbClr val="0070C0"/>
                </a:solidFill>
                <a:latin typeface="Verdana"/>
              </a:rPr>
              <a:t>Définition BPI * </a:t>
            </a:r>
            <a:r>
              <a:rPr lang="fr-FR" altLang="fr-FR" sz="1200" dirty="0">
                <a:solidFill>
                  <a:srgbClr val="0070C0"/>
                </a:solidFill>
                <a:latin typeface="Verdana"/>
              </a:rPr>
              <a:t>: La finance participative (</a:t>
            </a:r>
            <a:r>
              <a:rPr lang="fr-FR" altLang="fr-FR" sz="1200" dirty="0" err="1">
                <a:solidFill>
                  <a:srgbClr val="0070C0"/>
                </a:solidFill>
                <a:latin typeface="Verdana"/>
              </a:rPr>
              <a:t>crowdfunding</a:t>
            </a:r>
            <a:r>
              <a:rPr lang="fr-FR" altLang="fr-FR" sz="1200" dirty="0">
                <a:solidFill>
                  <a:srgbClr val="0070C0"/>
                </a:solidFill>
                <a:latin typeface="Verdana"/>
              </a:rPr>
              <a:t> = financement par la foule) permet </a:t>
            </a:r>
            <a:r>
              <a:rPr lang="fr-FR" altLang="fr-FR" sz="1200" dirty="0" smtClean="0">
                <a:solidFill>
                  <a:srgbClr val="0070C0"/>
                </a:solidFill>
                <a:latin typeface="Verdana"/>
              </a:rPr>
              <a:t>le développement </a:t>
            </a:r>
            <a:r>
              <a:rPr lang="fr-FR" altLang="fr-FR" sz="1200" dirty="0">
                <a:solidFill>
                  <a:srgbClr val="0070C0"/>
                </a:solidFill>
                <a:latin typeface="Verdana"/>
              </a:rPr>
              <a:t>de projets de tous types en s’appuyant sur les contributions financières du grand public, en dehors des circuits de financements traditionnels (Banque, Business </a:t>
            </a:r>
            <a:r>
              <a:rPr lang="fr-FR" altLang="fr-FR" sz="1200" dirty="0" err="1">
                <a:solidFill>
                  <a:srgbClr val="0070C0"/>
                </a:solidFill>
                <a:latin typeface="Verdana"/>
              </a:rPr>
              <a:t>Angels</a:t>
            </a:r>
            <a:r>
              <a:rPr lang="fr-FR" altLang="fr-FR" sz="1200" dirty="0">
                <a:solidFill>
                  <a:srgbClr val="0070C0"/>
                </a:solidFill>
                <a:latin typeface="Verdana"/>
              </a:rPr>
              <a:t>, etc…)</a:t>
            </a:r>
          </a:p>
          <a:p>
            <a:pPr eaLnBrk="1" fontAlgn="base" hangingPunct="1">
              <a:spcBef>
                <a:spcPct val="0"/>
              </a:spcBef>
              <a:spcAft>
                <a:spcPct val="0"/>
              </a:spcAft>
              <a:defRPr/>
            </a:pPr>
            <a:endParaRPr lang="fr-FR" altLang="fr-FR" sz="1200" dirty="0" smtClean="0">
              <a:solidFill>
                <a:srgbClr val="0070C0"/>
              </a:solidFill>
              <a:latin typeface="Verdana"/>
            </a:endParaRPr>
          </a:p>
          <a:p>
            <a:pPr eaLnBrk="1" fontAlgn="base" hangingPunct="1">
              <a:spcBef>
                <a:spcPct val="0"/>
              </a:spcBef>
              <a:spcAft>
                <a:spcPct val="0"/>
              </a:spcAft>
              <a:defRPr/>
            </a:pPr>
            <a:r>
              <a:rPr lang="fr-FR" altLang="fr-FR" sz="900" dirty="0" smtClean="0">
                <a:solidFill>
                  <a:srgbClr val="0070C0"/>
                </a:solidFill>
              </a:rPr>
              <a:t>* http</a:t>
            </a:r>
            <a:r>
              <a:rPr lang="fr-FR" altLang="fr-FR" sz="900" dirty="0">
                <a:solidFill>
                  <a:srgbClr val="0070C0"/>
                </a:solidFill>
              </a:rPr>
              <a:t>://tousnosprojets.bpifrance.fr/</a:t>
            </a:r>
            <a:endParaRPr lang="fr-FR" altLang="fr-FR" sz="900" dirty="0" smtClean="0">
              <a:solidFill>
                <a:srgbClr val="0070C0"/>
              </a:solidFill>
            </a:endParaRPr>
          </a:p>
        </p:txBody>
      </p:sp>
      <p:sp>
        <p:nvSpPr>
          <p:cNvPr id="35848" name="Espace réservé du titre 1"/>
          <p:cNvSpPr>
            <a:spLocks/>
          </p:cNvSpPr>
          <p:nvPr/>
        </p:nvSpPr>
        <p:spPr bwMode="auto">
          <a:xfrm>
            <a:off x="2395538" y="438152"/>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a:solidFill>
                  <a:srgbClr val="99CCFF"/>
                </a:solidFill>
                <a:latin typeface="Calibri" pitchFamily="34" charset="0"/>
              </a:rPr>
              <a:t>Origine et définition</a:t>
            </a:r>
            <a:endParaRPr lang="fr-FR" altLang="fr-FR" sz="2400" b="1">
              <a:solidFill>
                <a:prstClr val="black"/>
              </a:solidFill>
              <a:latin typeface="Verdana" pitchFamily="34" charset="0"/>
            </a:endParaRPr>
          </a:p>
        </p:txBody>
      </p:sp>
    </p:spTree>
    <p:extLst>
      <p:ext uri="{BB962C8B-B14F-4D97-AF65-F5344CB8AC3E}">
        <p14:creationId xmlns:p14="http://schemas.microsoft.com/office/powerpoint/2010/main" val="26325401"/>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2" end="2"/>
                                            </p:txEl>
                                          </p:spTgt>
                                        </p:tgtEl>
                                        <p:attrNameLst>
                                          <p:attrName>style.visibility</p:attrName>
                                        </p:attrNameLst>
                                      </p:cBhvr>
                                      <p:to>
                                        <p:strVal val="visible"/>
                                      </p:to>
                                    </p:set>
                                    <p:animEffect transition="in" filter="fade">
                                      <p:cBhvr>
                                        <p:cTn id="10" dur="500"/>
                                        <p:tgtEl>
                                          <p:spTgt spid="1639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6391">
                                            <p:txEl>
                                              <p:pRg st="4" end="4"/>
                                            </p:txEl>
                                          </p:spTgt>
                                        </p:tgtEl>
                                        <p:attrNameLst>
                                          <p:attrName>style.visibility</p:attrName>
                                        </p:attrNameLst>
                                      </p:cBhvr>
                                      <p:to>
                                        <p:strVal val="visible"/>
                                      </p:to>
                                    </p:set>
                                    <p:animEffect transition="in" filter="fade">
                                      <p:cBhvr>
                                        <p:cTn id="15" dur="500"/>
                                        <p:tgtEl>
                                          <p:spTgt spid="16391">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6391">
                                            <p:txEl>
                                              <p:pRg st="7" end="7"/>
                                            </p:txEl>
                                          </p:spTgt>
                                        </p:tgtEl>
                                        <p:attrNameLst>
                                          <p:attrName>style.visibility</p:attrName>
                                        </p:attrNameLst>
                                      </p:cBhvr>
                                      <p:to>
                                        <p:strVal val="visible"/>
                                      </p:to>
                                    </p:set>
                                    <p:animEffect transition="in" filter="fade">
                                      <p:cBhvr>
                                        <p:cTn id="20" dur="500"/>
                                        <p:tgtEl>
                                          <p:spTgt spid="16391">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6391">
                                            <p:txEl>
                                              <p:pRg st="9" end="9"/>
                                            </p:txEl>
                                          </p:spTgt>
                                        </p:tgtEl>
                                        <p:attrNameLst>
                                          <p:attrName>style.visibility</p:attrName>
                                        </p:attrNameLst>
                                      </p:cBhvr>
                                      <p:to>
                                        <p:strVal val="visible"/>
                                      </p:to>
                                    </p:set>
                                    <p:animEffect transition="in" filter="fade">
                                      <p:cBhvr>
                                        <p:cTn id="25" dur="500"/>
                                        <p:tgtEl>
                                          <p:spTgt spid="16391">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391">
                                            <p:txEl>
                                              <p:pRg st="11" end="11"/>
                                            </p:txEl>
                                          </p:spTgt>
                                        </p:tgtEl>
                                        <p:attrNameLst>
                                          <p:attrName>style.visibility</p:attrName>
                                        </p:attrNameLst>
                                      </p:cBhvr>
                                      <p:to>
                                        <p:strVal val="visible"/>
                                      </p:to>
                                    </p:set>
                                    <p:animEffect transition="in" filter="fade">
                                      <p:cBhvr>
                                        <p:cTn id="28" dur="500"/>
                                        <p:tgtEl>
                                          <p:spTgt spid="163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itre 1"/>
          <p:cNvSpPr>
            <a:spLocks/>
          </p:cNvSpPr>
          <p:nvPr/>
        </p:nvSpPr>
        <p:spPr bwMode="auto">
          <a:xfrm>
            <a:off x="4752978" y="123827"/>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 participative </a:t>
            </a:r>
          </a:p>
        </p:txBody>
      </p:sp>
      <p:sp>
        <p:nvSpPr>
          <p:cNvPr id="36867"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36868"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6391" name="Text Box 8"/>
          <p:cNvSpPr txBox="1">
            <a:spLocks noChangeArrowheads="1"/>
          </p:cNvSpPr>
          <p:nvPr/>
        </p:nvSpPr>
        <p:spPr bwMode="auto">
          <a:xfrm>
            <a:off x="395300" y="884244"/>
            <a:ext cx="8497887"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r>
              <a:rPr lang="fr-FR" altLang="fr-FR" sz="1200" dirty="0">
                <a:solidFill>
                  <a:srgbClr val="0070C0"/>
                </a:solidFill>
                <a:latin typeface="Verdana"/>
              </a:rPr>
              <a:t>Il y aurait près de 500 plateformes de financement participatif dans le monde, dont </a:t>
            </a:r>
            <a:r>
              <a:rPr lang="fr-FR" altLang="fr-FR" sz="1200" dirty="0" smtClean="0">
                <a:solidFill>
                  <a:srgbClr val="0070C0"/>
                </a:solidFill>
                <a:latin typeface="Verdana"/>
              </a:rPr>
              <a:t>plus d’une vingtaine </a:t>
            </a:r>
            <a:r>
              <a:rPr lang="fr-FR" altLang="fr-FR" sz="1200" dirty="0">
                <a:solidFill>
                  <a:srgbClr val="0070C0"/>
                </a:solidFill>
                <a:latin typeface="Verdana"/>
              </a:rPr>
              <a:t>en France. </a:t>
            </a:r>
          </a:p>
          <a:p>
            <a:pPr eaLnBrk="1" fontAlgn="base" hangingPunct="1">
              <a:spcBef>
                <a:spcPct val="0"/>
              </a:spcBef>
              <a:spcAft>
                <a:spcPct val="0"/>
              </a:spcAft>
              <a:defRPr/>
            </a:pPr>
            <a:endParaRPr lang="fr-FR" altLang="fr-FR" sz="1200" dirty="0">
              <a:solidFill>
                <a:srgbClr val="0070C0"/>
              </a:solidFill>
              <a:latin typeface="Verdana"/>
            </a:endParaRPr>
          </a:p>
          <a:p>
            <a:pPr eaLnBrk="1" fontAlgn="base" hangingPunct="1">
              <a:spcBef>
                <a:spcPct val="0"/>
              </a:spcBef>
              <a:spcAft>
                <a:spcPct val="0"/>
              </a:spcAft>
              <a:defRPr/>
            </a:pPr>
            <a:r>
              <a:rPr lang="fr-FR" altLang="fr-FR" sz="1200" dirty="0">
                <a:solidFill>
                  <a:srgbClr val="0070C0"/>
                </a:solidFill>
                <a:latin typeface="Verdana"/>
              </a:rPr>
              <a:t>Les plateformes tentent de développer un modèle alternatif au système classique de financement: </a:t>
            </a:r>
          </a:p>
          <a:p>
            <a:pPr marL="285750" indent="-285750" eaLnBrk="1" fontAlgn="base" hangingPunct="1">
              <a:spcBef>
                <a:spcPct val="0"/>
              </a:spcBef>
              <a:spcAft>
                <a:spcPct val="0"/>
              </a:spcAft>
              <a:buFontTx/>
              <a:buChar char="-"/>
              <a:defRPr/>
            </a:pPr>
            <a:r>
              <a:rPr lang="fr-FR" altLang="fr-FR" sz="1200" dirty="0">
                <a:solidFill>
                  <a:srgbClr val="0070C0"/>
                </a:solidFill>
                <a:latin typeface="Verdana"/>
              </a:rPr>
              <a:t>Plus démocratique</a:t>
            </a:r>
          </a:p>
          <a:p>
            <a:pPr marL="285750" indent="-285750" eaLnBrk="1" fontAlgn="base" hangingPunct="1">
              <a:spcBef>
                <a:spcPct val="0"/>
              </a:spcBef>
              <a:spcAft>
                <a:spcPct val="0"/>
              </a:spcAft>
              <a:buFontTx/>
              <a:buChar char="-"/>
              <a:defRPr/>
            </a:pPr>
            <a:r>
              <a:rPr lang="fr-FR" altLang="fr-FR" sz="1200" dirty="0">
                <a:solidFill>
                  <a:srgbClr val="0070C0"/>
                </a:solidFill>
                <a:latin typeface="Verdana"/>
              </a:rPr>
              <a:t>Plus social</a:t>
            </a:r>
          </a:p>
          <a:p>
            <a:pPr marL="285750" indent="-285750" eaLnBrk="1" fontAlgn="base" hangingPunct="1">
              <a:spcBef>
                <a:spcPct val="0"/>
              </a:spcBef>
              <a:spcAft>
                <a:spcPct val="0"/>
              </a:spcAft>
              <a:buFontTx/>
              <a:buChar char="-"/>
              <a:defRPr/>
            </a:pPr>
            <a:r>
              <a:rPr lang="fr-FR" altLang="fr-FR" sz="1200" dirty="0">
                <a:solidFill>
                  <a:srgbClr val="0070C0"/>
                </a:solidFill>
                <a:latin typeface="Verdana"/>
              </a:rPr>
              <a:t>Plus transparent</a:t>
            </a:r>
          </a:p>
          <a:p>
            <a:pPr marL="285750" indent="-285750" eaLnBrk="1" fontAlgn="base" hangingPunct="1">
              <a:spcBef>
                <a:spcPct val="0"/>
              </a:spcBef>
              <a:spcAft>
                <a:spcPct val="0"/>
              </a:spcAft>
              <a:buFontTx/>
              <a:buChar char="-"/>
              <a:defRPr/>
            </a:pPr>
            <a:r>
              <a:rPr lang="fr-FR" altLang="fr-FR" sz="1200" dirty="0">
                <a:solidFill>
                  <a:srgbClr val="0070C0"/>
                </a:solidFill>
                <a:latin typeface="Verdana"/>
              </a:rPr>
              <a:t>Plus efficient</a:t>
            </a:r>
            <a:endParaRPr lang="fr-FR" altLang="fr-FR" sz="900" dirty="0">
              <a:solidFill>
                <a:srgbClr val="0070C0"/>
              </a:solidFill>
            </a:endParaRPr>
          </a:p>
          <a:p>
            <a:pPr eaLnBrk="1" fontAlgn="base" hangingPunct="1">
              <a:spcBef>
                <a:spcPct val="0"/>
              </a:spcBef>
              <a:spcAft>
                <a:spcPct val="0"/>
              </a:spcAft>
              <a:defRPr/>
            </a:pPr>
            <a:endParaRPr lang="fr-FR" altLang="fr-FR" sz="1200" b="1" dirty="0">
              <a:solidFill>
                <a:srgbClr val="0070C0"/>
              </a:solidFill>
              <a:latin typeface="Verdana"/>
            </a:endParaRPr>
          </a:p>
          <a:p>
            <a:pPr eaLnBrk="1" fontAlgn="base" hangingPunct="1">
              <a:spcBef>
                <a:spcPct val="0"/>
              </a:spcBef>
              <a:spcAft>
                <a:spcPct val="0"/>
              </a:spcAft>
              <a:defRPr/>
            </a:pPr>
            <a:r>
              <a:rPr lang="fr-FR" altLang="fr-FR" sz="1200" b="1" dirty="0" smtClean="0">
                <a:solidFill>
                  <a:srgbClr val="0070C0"/>
                </a:solidFill>
                <a:latin typeface="Verdana"/>
              </a:rPr>
              <a:t>En France </a:t>
            </a:r>
            <a:endParaRPr lang="fr-FR" altLang="fr-FR" sz="1200" b="1" dirty="0">
              <a:solidFill>
                <a:srgbClr val="0070C0"/>
              </a:solidFill>
              <a:latin typeface="Verdana"/>
            </a:endParaRPr>
          </a:p>
          <a:p>
            <a:pPr eaLnBrk="1" fontAlgn="base" hangingPunct="1">
              <a:spcBef>
                <a:spcPct val="0"/>
              </a:spcBef>
              <a:spcAft>
                <a:spcPct val="0"/>
              </a:spcAft>
              <a:defRPr/>
            </a:pPr>
            <a:r>
              <a:rPr lang="fr-FR" altLang="fr-FR" sz="1200" dirty="0">
                <a:solidFill>
                  <a:srgbClr val="0070C0"/>
                </a:solidFill>
                <a:latin typeface="Verdana"/>
              </a:rPr>
              <a:t>    2007 : Émergence du </a:t>
            </a:r>
            <a:r>
              <a:rPr lang="fr-FR" altLang="fr-FR" sz="1200" dirty="0" err="1">
                <a:solidFill>
                  <a:srgbClr val="0070C0"/>
                </a:solidFill>
                <a:latin typeface="Verdana"/>
              </a:rPr>
              <a:t>crowdfunding</a:t>
            </a:r>
            <a:r>
              <a:rPr lang="fr-FR" altLang="fr-FR" sz="1200" dirty="0">
                <a:solidFill>
                  <a:srgbClr val="0070C0"/>
                </a:solidFill>
                <a:latin typeface="Verdana"/>
              </a:rPr>
              <a:t> avec des premiers opérateurs comme </a:t>
            </a:r>
            <a:r>
              <a:rPr lang="fr-FR" altLang="fr-FR" sz="1200" dirty="0" err="1">
                <a:solidFill>
                  <a:srgbClr val="0070C0"/>
                </a:solidFill>
                <a:latin typeface="Verdana"/>
              </a:rPr>
              <a:t>MyMajorCompany</a:t>
            </a:r>
            <a:r>
              <a:rPr lang="fr-FR" altLang="fr-FR" sz="1200" dirty="0">
                <a:solidFill>
                  <a:srgbClr val="0070C0"/>
                </a:solidFill>
                <a:latin typeface="Verdana"/>
              </a:rPr>
              <a:t>, </a:t>
            </a:r>
            <a:r>
              <a:rPr lang="fr-FR" altLang="fr-FR" sz="1200" dirty="0" err="1">
                <a:solidFill>
                  <a:srgbClr val="0070C0"/>
                </a:solidFill>
                <a:latin typeface="Verdana"/>
              </a:rPr>
              <a:t>Babeldoor</a:t>
            </a:r>
            <a:r>
              <a:rPr lang="fr-FR" altLang="fr-FR" sz="1200" dirty="0">
                <a:solidFill>
                  <a:srgbClr val="0070C0"/>
                </a:solidFill>
                <a:latin typeface="Verdana"/>
              </a:rPr>
              <a:t>, </a:t>
            </a:r>
            <a:r>
              <a:rPr lang="fr-FR" altLang="fr-FR" sz="1200" dirty="0" err="1">
                <a:solidFill>
                  <a:srgbClr val="0070C0"/>
                </a:solidFill>
                <a:latin typeface="Verdana"/>
              </a:rPr>
              <a:t>Kisskissbankbank</a:t>
            </a:r>
            <a:r>
              <a:rPr lang="fr-FR" altLang="fr-FR" sz="1200" dirty="0">
                <a:solidFill>
                  <a:srgbClr val="0070C0"/>
                </a:solidFill>
                <a:latin typeface="Verdana"/>
              </a:rPr>
              <a:t>, Ulule, </a:t>
            </a:r>
            <a:r>
              <a:rPr lang="fr-FR" altLang="fr-FR" sz="1200" dirty="0" err="1">
                <a:solidFill>
                  <a:srgbClr val="0070C0"/>
                </a:solidFill>
                <a:latin typeface="Verdana"/>
              </a:rPr>
              <a:t>Babyloan</a:t>
            </a:r>
            <a:r>
              <a:rPr lang="fr-FR" altLang="fr-FR" sz="1200" dirty="0" smtClean="0">
                <a:solidFill>
                  <a:srgbClr val="0070C0"/>
                </a:solidFill>
                <a:latin typeface="Verdana"/>
              </a:rPr>
              <a:t>.</a:t>
            </a:r>
          </a:p>
          <a:p>
            <a:pPr eaLnBrk="1" fontAlgn="base" hangingPunct="1">
              <a:spcBef>
                <a:spcPct val="0"/>
              </a:spcBef>
              <a:spcAft>
                <a:spcPct val="0"/>
              </a:spcAft>
              <a:defRPr/>
            </a:pPr>
            <a:endParaRPr lang="fr-FR" altLang="fr-FR" sz="1200" dirty="0">
              <a:solidFill>
                <a:srgbClr val="0070C0"/>
              </a:solidFill>
              <a:latin typeface="Verdana"/>
            </a:endParaRPr>
          </a:p>
          <a:p>
            <a:pPr eaLnBrk="1" fontAlgn="base" hangingPunct="1">
              <a:spcBef>
                <a:spcPct val="0"/>
              </a:spcBef>
              <a:spcAft>
                <a:spcPct val="0"/>
              </a:spcAft>
              <a:defRPr/>
            </a:pPr>
            <a:r>
              <a:rPr lang="fr-FR" altLang="fr-FR" sz="1200" dirty="0">
                <a:solidFill>
                  <a:srgbClr val="0070C0"/>
                </a:solidFill>
                <a:latin typeface="Verdana"/>
              </a:rPr>
              <a:t>    Début 2012 : Création de l’Association Finance participative France </a:t>
            </a:r>
          </a:p>
          <a:p>
            <a:pPr eaLnBrk="1" fontAlgn="base" hangingPunct="1">
              <a:spcBef>
                <a:spcPct val="0"/>
              </a:spcBef>
              <a:spcAft>
                <a:spcPct val="0"/>
              </a:spcAft>
              <a:defRPr/>
            </a:pPr>
            <a:r>
              <a:rPr lang="fr-FR" altLang="fr-FR" sz="1200" dirty="0">
                <a:solidFill>
                  <a:srgbClr val="0070C0"/>
                </a:solidFill>
                <a:latin typeface="Verdana"/>
              </a:rPr>
              <a:t> </a:t>
            </a:r>
            <a:r>
              <a:rPr lang="fr-FR" altLang="fr-FR" sz="1200" dirty="0" smtClean="0">
                <a:solidFill>
                  <a:srgbClr val="0070C0"/>
                </a:solidFill>
                <a:latin typeface="Verdana"/>
              </a:rPr>
              <a:t>   </a:t>
            </a:r>
          </a:p>
          <a:p>
            <a:pPr eaLnBrk="1" fontAlgn="base" hangingPunct="1">
              <a:spcBef>
                <a:spcPct val="0"/>
              </a:spcBef>
              <a:spcAft>
                <a:spcPct val="0"/>
              </a:spcAft>
              <a:defRPr/>
            </a:pPr>
            <a:r>
              <a:rPr lang="fr-FR" altLang="fr-FR" sz="1200" b="1" dirty="0" smtClean="0">
                <a:solidFill>
                  <a:srgbClr val="0070C0"/>
                </a:solidFill>
                <a:latin typeface="Verdana"/>
              </a:rPr>
              <a:t>Chiffres 2013 : </a:t>
            </a:r>
          </a:p>
          <a:p>
            <a:pPr eaLnBrk="1" fontAlgn="base" hangingPunct="1">
              <a:spcBef>
                <a:spcPct val="0"/>
              </a:spcBef>
              <a:spcAft>
                <a:spcPct val="0"/>
              </a:spcAft>
              <a:defRPr/>
            </a:pPr>
            <a:r>
              <a:rPr lang="fr-FR" altLang="fr-FR" sz="1200" dirty="0" smtClean="0">
                <a:solidFill>
                  <a:srgbClr val="0070C0"/>
                </a:solidFill>
                <a:latin typeface="Verdana"/>
              </a:rPr>
              <a:t>Aux Etats Unis, où le contexte juridique est plus favorable à ces formes de financement, la levée de fonds a atteint les 3,5 milliards d’euros</a:t>
            </a:r>
          </a:p>
          <a:p>
            <a:pPr eaLnBrk="1" fontAlgn="base" hangingPunct="1">
              <a:spcBef>
                <a:spcPct val="0"/>
              </a:spcBef>
              <a:spcAft>
                <a:spcPct val="0"/>
              </a:spcAft>
              <a:defRPr/>
            </a:pPr>
            <a:endParaRPr lang="fr-FR" altLang="fr-FR" sz="1200" dirty="0">
              <a:solidFill>
                <a:srgbClr val="0070C0"/>
              </a:solidFill>
              <a:latin typeface="Verdana"/>
            </a:endParaRPr>
          </a:p>
          <a:p>
            <a:pPr eaLnBrk="1" fontAlgn="base" hangingPunct="1">
              <a:spcBef>
                <a:spcPct val="0"/>
              </a:spcBef>
              <a:spcAft>
                <a:spcPct val="0"/>
              </a:spcAft>
              <a:defRPr/>
            </a:pPr>
            <a:r>
              <a:rPr lang="fr-FR" altLang="fr-FR" sz="1200" dirty="0" smtClean="0">
                <a:solidFill>
                  <a:srgbClr val="0070C0"/>
                </a:solidFill>
                <a:latin typeface="Verdana"/>
              </a:rPr>
              <a:t>En France où le secteur se met en place, 80 millions d’euros ont étés levés pour financer 30 000 projets. </a:t>
            </a:r>
            <a:endParaRPr lang="fr-FR" altLang="fr-FR" sz="1200" dirty="0">
              <a:solidFill>
                <a:srgbClr val="0070C0"/>
              </a:solidFill>
              <a:latin typeface="Verdana"/>
            </a:endParaRPr>
          </a:p>
          <a:p>
            <a:pPr eaLnBrk="1" fontAlgn="base" hangingPunct="1">
              <a:spcBef>
                <a:spcPct val="0"/>
              </a:spcBef>
              <a:spcAft>
                <a:spcPct val="0"/>
              </a:spcAft>
              <a:defRPr/>
            </a:pPr>
            <a:r>
              <a:rPr lang="fr-FR" altLang="fr-FR" sz="1200" dirty="0" smtClean="0">
                <a:solidFill>
                  <a:srgbClr val="0070C0"/>
                </a:solidFill>
                <a:latin typeface="Verdana"/>
              </a:rPr>
              <a:t>Avec 330 966 contributeurs. </a:t>
            </a:r>
          </a:p>
          <a:p>
            <a:pPr eaLnBrk="1" fontAlgn="base" hangingPunct="1">
              <a:spcBef>
                <a:spcPct val="0"/>
              </a:spcBef>
              <a:spcAft>
                <a:spcPct val="0"/>
              </a:spcAft>
              <a:defRPr/>
            </a:pPr>
            <a:r>
              <a:rPr lang="fr-FR" altLang="fr-FR" dirty="0">
                <a:solidFill>
                  <a:srgbClr val="0070C0"/>
                </a:solidFill>
              </a:rPr>
              <a:t> </a:t>
            </a:r>
            <a:r>
              <a:rPr lang="fr-FR" altLang="fr-FR" dirty="0" smtClean="0">
                <a:solidFill>
                  <a:srgbClr val="0070C0"/>
                </a:solidFill>
              </a:rPr>
              <a:t>  </a:t>
            </a:r>
            <a:endParaRPr lang="fr-FR" altLang="fr-FR" sz="900" dirty="0" smtClean="0">
              <a:solidFill>
                <a:srgbClr val="0070C0"/>
              </a:solidFill>
            </a:endParaRPr>
          </a:p>
        </p:txBody>
      </p:sp>
      <p:sp>
        <p:nvSpPr>
          <p:cNvPr id="36872" name="Espace réservé du titre 1"/>
          <p:cNvSpPr>
            <a:spLocks/>
          </p:cNvSpPr>
          <p:nvPr/>
        </p:nvSpPr>
        <p:spPr bwMode="auto">
          <a:xfrm>
            <a:off x="2395538" y="438152"/>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a:solidFill>
                  <a:srgbClr val="99CCFF"/>
                </a:solidFill>
                <a:latin typeface="Calibri" pitchFamily="34" charset="0"/>
              </a:rPr>
              <a:t>Origine et définition</a:t>
            </a:r>
            <a:endParaRPr lang="fr-FR" altLang="fr-FR" sz="2400" b="1">
              <a:solidFill>
                <a:prstClr val="black"/>
              </a:solidFill>
              <a:latin typeface="Verdana" pitchFamily="34" charset="0"/>
            </a:endParaRPr>
          </a:p>
        </p:txBody>
      </p:sp>
    </p:spTree>
    <p:extLst>
      <p:ext uri="{BB962C8B-B14F-4D97-AF65-F5344CB8AC3E}">
        <p14:creationId xmlns:p14="http://schemas.microsoft.com/office/powerpoint/2010/main" val="2191944595"/>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6391">
                                            <p:txEl>
                                              <p:pRg st="2" end="2"/>
                                            </p:txEl>
                                          </p:spTgt>
                                        </p:tgtEl>
                                        <p:attrNameLst>
                                          <p:attrName>style.visibility</p:attrName>
                                        </p:attrNameLst>
                                      </p:cBhvr>
                                      <p:to>
                                        <p:strVal val="visible"/>
                                      </p:to>
                                    </p:set>
                                    <p:animEffect transition="in" filter="fade">
                                      <p:cBhvr>
                                        <p:cTn id="11" dur="500"/>
                                        <p:tgtEl>
                                          <p:spTgt spid="16391">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6391">
                                            <p:txEl>
                                              <p:pRg st="3" end="3"/>
                                            </p:txEl>
                                          </p:spTgt>
                                        </p:tgtEl>
                                        <p:attrNameLst>
                                          <p:attrName>style.visibility</p:attrName>
                                        </p:attrNameLst>
                                      </p:cBhvr>
                                      <p:to>
                                        <p:strVal val="visible"/>
                                      </p:to>
                                    </p:set>
                                    <p:animEffect transition="in" filter="fade">
                                      <p:cBhvr>
                                        <p:cTn id="14" dur="1100"/>
                                        <p:tgtEl>
                                          <p:spTgt spid="16391">
                                            <p:txEl>
                                              <p:pRg st="3" end="3"/>
                                            </p:txEl>
                                          </p:spTgt>
                                        </p:tgtEl>
                                      </p:cBhvr>
                                    </p:animEffect>
                                  </p:childTnLst>
                                </p:cTn>
                              </p:par>
                            </p:childTnLst>
                          </p:cTn>
                        </p:par>
                        <p:par>
                          <p:cTn id="15" fill="hold" nodeType="afterGroup">
                            <p:stCondLst>
                              <p:cond delay="1600"/>
                            </p:stCondLst>
                            <p:childTnLst>
                              <p:par>
                                <p:cTn id="16" presetID="10" presetClass="entr" presetSubtype="0" fill="hold" nodeType="afterEffect">
                                  <p:stCondLst>
                                    <p:cond delay="0"/>
                                  </p:stCondLst>
                                  <p:childTnLst>
                                    <p:set>
                                      <p:cBhvr>
                                        <p:cTn id="17" dur="1" fill="hold">
                                          <p:stCondLst>
                                            <p:cond delay="0"/>
                                          </p:stCondLst>
                                        </p:cTn>
                                        <p:tgtEl>
                                          <p:spTgt spid="16391">
                                            <p:txEl>
                                              <p:pRg st="4" end="4"/>
                                            </p:txEl>
                                          </p:spTgt>
                                        </p:tgtEl>
                                        <p:attrNameLst>
                                          <p:attrName>style.visibility</p:attrName>
                                        </p:attrNameLst>
                                      </p:cBhvr>
                                      <p:to>
                                        <p:strVal val="visible"/>
                                      </p:to>
                                    </p:set>
                                    <p:animEffect transition="in" filter="fade">
                                      <p:cBhvr>
                                        <p:cTn id="18" dur="1400"/>
                                        <p:tgtEl>
                                          <p:spTgt spid="16391">
                                            <p:txEl>
                                              <p:pRg st="4" end="4"/>
                                            </p:txEl>
                                          </p:spTgt>
                                        </p:tgtEl>
                                      </p:cBhvr>
                                    </p:animEffec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16391">
                                            <p:txEl>
                                              <p:pRg st="5" end="5"/>
                                            </p:txEl>
                                          </p:spTgt>
                                        </p:tgtEl>
                                        <p:attrNameLst>
                                          <p:attrName>style.visibility</p:attrName>
                                        </p:attrNameLst>
                                      </p:cBhvr>
                                      <p:to>
                                        <p:strVal val="visible"/>
                                      </p:to>
                                    </p:set>
                                    <p:animEffect transition="in" filter="fade">
                                      <p:cBhvr>
                                        <p:cTn id="22" dur="1400"/>
                                        <p:tgtEl>
                                          <p:spTgt spid="16391">
                                            <p:txEl>
                                              <p:pRg st="5" end="5"/>
                                            </p:txEl>
                                          </p:spTgt>
                                        </p:tgtEl>
                                      </p:cBhvr>
                                    </p:animEffect>
                                  </p:childTnLst>
                                </p:cTn>
                              </p:par>
                            </p:childTnLst>
                          </p:cTn>
                        </p:par>
                        <p:par>
                          <p:cTn id="23" fill="hold" nodeType="afterGroup">
                            <p:stCondLst>
                              <p:cond delay="4400"/>
                            </p:stCondLst>
                            <p:childTnLst>
                              <p:par>
                                <p:cTn id="24" presetID="10" presetClass="entr" presetSubtype="0" fill="hold" nodeType="afterEffect">
                                  <p:stCondLst>
                                    <p:cond delay="0"/>
                                  </p:stCondLst>
                                  <p:childTnLst>
                                    <p:set>
                                      <p:cBhvr>
                                        <p:cTn id="25" dur="1" fill="hold">
                                          <p:stCondLst>
                                            <p:cond delay="0"/>
                                          </p:stCondLst>
                                        </p:cTn>
                                        <p:tgtEl>
                                          <p:spTgt spid="16391">
                                            <p:txEl>
                                              <p:pRg st="6" end="6"/>
                                            </p:txEl>
                                          </p:spTgt>
                                        </p:tgtEl>
                                        <p:attrNameLst>
                                          <p:attrName>style.visibility</p:attrName>
                                        </p:attrNameLst>
                                      </p:cBhvr>
                                      <p:to>
                                        <p:strVal val="visible"/>
                                      </p:to>
                                    </p:set>
                                    <p:animEffect transition="in" filter="fade">
                                      <p:cBhvr>
                                        <p:cTn id="26" dur="1300"/>
                                        <p:tgtEl>
                                          <p:spTgt spid="16391">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6391">
                                            <p:txEl>
                                              <p:pRg st="8" end="8"/>
                                            </p:txEl>
                                          </p:spTgt>
                                        </p:tgtEl>
                                        <p:attrNameLst>
                                          <p:attrName>style.visibility</p:attrName>
                                        </p:attrNameLst>
                                      </p:cBhvr>
                                      <p:to>
                                        <p:strVal val="visible"/>
                                      </p:to>
                                    </p:set>
                                    <p:animEffect transition="in" filter="fade">
                                      <p:cBhvr>
                                        <p:cTn id="31" dur="500"/>
                                        <p:tgtEl>
                                          <p:spTgt spid="16391">
                                            <p:txEl>
                                              <p:pRg st="8" end="8"/>
                                            </p:txEl>
                                          </p:spTgt>
                                        </p:tgtEl>
                                      </p:cBhvr>
                                    </p:animEffect>
                                  </p:child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16391">
                                            <p:txEl>
                                              <p:pRg st="9" end="9"/>
                                            </p:txEl>
                                          </p:spTgt>
                                        </p:tgtEl>
                                        <p:attrNameLst>
                                          <p:attrName>style.visibility</p:attrName>
                                        </p:attrNameLst>
                                      </p:cBhvr>
                                      <p:to>
                                        <p:strVal val="visible"/>
                                      </p:to>
                                    </p:set>
                                    <p:animEffect transition="in" filter="fade">
                                      <p:cBhvr>
                                        <p:cTn id="35" dur="500"/>
                                        <p:tgtEl>
                                          <p:spTgt spid="16391">
                                            <p:txEl>
                                              <p:pRg st="9" end="9"/>
                                            </p:txEl>
                                          </p:spTgt>
                                        </p:tgtEl>
                                      </p:cBhvr>
                                    </p:animEffect>
                                  </p:childTnLst>
                                </p:cTn>
                              </p:par>
                            </p:childTnLst>
                          </p:cTn>
                        </p:par>
                        <p:par>
                          <p:cTn id="36" fill="hold" nodeType="afterGroup">
                            <p:stCondLst>
                              <p:cond delay="1000"/>
                            </p:stCondLst>
                            <p:childTnLst>
                              <p:par>
                                <p:cTn id="37" presetID="10" presetClass="entr" presetSubtype="0" fill="hold" nodeType="afterEffect">
                                  <p:stCondLst>
                                    <p:cond delay="0"/>
                                  </p:stCondLst>
                                  <p:childTnLst>
                                    <p:set>
                                      <p:cBhvr>
                                        <p:cTn id="38" dur="1" fill="hold">
                                          <p:stCondLst>
                                            <p:cond delay="0"/>
                                          </p:stCondLst>
                                        </p:cTn>
                                        <p:tgtEl>
                                          <p:spTgt spid="16391">
                                            <p:txEl>
                                              <p:pRg st="11" end="11"/>
                                            </p:txEl>
                                          </p:spTgt>
                                        </p:tgtEl>
                                        <p:attrNameLst>
                                          <p:attrName>style.visibility</p:attrName>
                                        </p:attrNameLst>
                                      </p:cBhvr>
                                      <p:to>
                                        <p:strVal val="visible"/>
                                      </p:to>
                                    </p:set>
                                    <p:animEffect transition="in" filter="fade">
                                      <p:cBhvr>
                                        <p:cTn id="39" dur="500"/>
                                        <p:tgtEl>
                                          <p:spTgt spid="16391">
                                            <p:txEl>
                                              <p:pRg st="11" end="1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6391">
                                            <p:txEl>
                                              <p:pRg st="13" end="13"/>
                                            </p:txEl>
                                          </p:spTgt>
                                        </p:tgtEl>
                                        <p:attrNameLst>
                                          <p:attrName>style.visibility</p:attrName>
                                        </p:attrNameLst>
                                      </p:cBhvr>
                                      <p:to>
                                        <p:strVal val="visible"/>
                                      </p:to>
                                    </p:set>
                                    <p:animEffect transition="in" filter="fade">
                                      <p:cBhvr>
                                        <p:cTn id="44" dur="500"/>
                                        <p:tgtEl>
                                          <p:spTgt spid="16391">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6391">
                                            <p:txEl>
                                              <p:pRg st="14" end="14"/>
                                            </p:txEl>
                                          </p:spTgt>
                                        </p:tgtEl>
                                        <p:attrNameLst>
                                          <p:attrName>style.visibility</p:attrName>
                                        </p:attrNameLst>
                                      </p:cBhvr>
                                      <p:to>
                                        <p:strVal val="visible"/>
                                      </p:to>
                                    </p:set>
                                    <p:animEffect transition="in" filter="fade">
                                      <p:cBhvr>
                                        <p:cTn id="47" dur="500"/>
                                        <p:tgtEl>
                                          <p:spTgt spid="16391">
                                            <p:txEl>
                                              <p:pRg st="14" end="14"/>
                                            </p:txEl>
                                          </p:spTgt>
                                        </p:tgtEl>
                                      </p:cBhvr>
                                    </p:animEffect>
                                  </p:childTnLst>
                                </p:cTn>
                              </p:par>
                            </p:childTnLst>
                          </p:cTn>
                        </p:par>
                        <p:par>
                          <p:cTn id="48" fill="hold" nodeType="afterGroup">
                            <p:stCondLst>
                              <p:cond delay="500"/>
                            </p:stCondLst>
                            <p:childTnLst>
                              <p:par>
                                <p:cTn id="49" presetID="10" presetClass="entr" presetSubtype="0" fill="hold" nodeType="afterEffect">
                                  <p:stCondLst>
                                    <p:cond delay="0"/>
                                  </p:stCondLst>
                                  <p:childTnLst>
                                    <p:set>
                                      <p:cBhvr>
                                        <p:cTn id="50" dur="1" fill="hold">
                                          <p:stCondLst>
                                            <p:cond delay="0"/>
                                          </p:stCondLst>
                                        </p:cTn>
                                        <p:tgtEl>
                                          <p:spTgt spid="16391">
                                            <p:txEl>
                                              <p:pRg st="16" end="16"/>
                                            </p:txEl>
                                          </p:spTgt>
                                        </p:tgtEl>
                                        <p:attrNameLst>
                                          <p:attrName>style.visibility</p:attrName>
                                        </p:attrNameLst>
                                      </p:cBhvr>
                                      <p:to>
                                        <p:strVal val="visible"/>
                                      </p:to>
                                    </p:set>
                                    <p:animEffect transition="in" filter="fade">
                                      <p:cBhvr>
                                        <p:cTn id="51" dur="500"/>
                                        <p:tgtEl>
                                          <p:spTgt spid="16391">
                                            <p:txEl>
                                              <p:pRg st="16" end="1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6391">
                                            <p:txEl>
                                              <p:pRg st="17" end="17"/>
                                            </p:txEl>
                                          </p:spTgt>
                                        </p:tgtEl>
                                        <p:attrNameLst>
                                          <p:attrName>style.visibility</p:attrName>
                                        </p:attrNameLst>
                                      </p:cBhvr>
                                      <p:to>
                                        <p:strVal val="visible"/>
                                      </p:to>
                                    </p:set>
                                    <p:animEffect transition="in" filter="fade">
                                      <p:cBhvr>
                                        <p:cTn id="54" dur="500"/>
                                        <p:tgtEl>
                                          <p:spTgt spid="1639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itre 1"/>
          <p:cNvSpPr>
            <a:spLocks/>
          </p:cNvSpPr>
          <p:nvPr/>
        </p:nvSpPr>
        <p:spPr bwMode="auto">
          <a:xfrm>
            <a:off x="4752978" y="123827"/>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 participative </a:t>
            </a:r>
          </a:p>
        </p:txBody>
      </p:sp>
      <p:sp>
        <p:nvSpPr>
          <p:cNvPr id="38915"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38916"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6391" name="Text Box 8"/>
          <p:cNvSpPr txBox="1">
            <a:spLocks noChangeArrowheads="1"/>
          </p:cNvSpPr>
          <p:nvPr/>
        </p:nvSpPr>
        <p:spPr bwMode="auto">
          <a:xfrm>
            <a:off x="395300" y="1131893"/>
            <a:ext cx="84978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r>
              <a:rPr lang="fr-FR" altLang="fr-FR" b="1" dirty="0" smtClean="0">
                <a:solidFill>
                  <a:srgbClr val="0070C0"/>
                </a:solidFill>
              </a:rPr>
              <a:t>Législation depuis le 1er </a:t>
            </a:r>
            <a:r>
              <a:rPr lang="fr-FR" altLang="fr-FR" b="1" dirty="0">
                <a:solidFill>
                  <a:srgbClr val="0070C0"/>
                </a:solidFill>
              </a:rPr>
              <a:t>octobre </a:t>
            </a:r>
            <a:r>
              <a:rPr lang="fr-FR" altLang="fr-FR" b="1" dirty="0" smtClean="0">
                <a:solidFill>
                  <a:srgbClr val="0070C0"/>
                </a:solidFill>
              </a:rPr>
              <a:t>2014.</a:t>
            </a:r>
          </a:p>
          <a:p>
            <a:pPr marL="285750" indent="-285750" eaLnBrk="1" fontAlgn="base" hangingPunct="1">
              <a:spcBef>
                <a:spcPct val="0"/>
              </a:spcBef>
              <a:spcAft>
                <a:spcPct val="0"/>
              </a:spcAft>
              <a:buFont typeface="Arial" panose="020B0604020202020204" pitchFamily="34" charset="0"/>
              <a:buChar char="•"/>
              <a:defRPr/>
            </a:pPr>
            <a:endParaRPr lang="fr-FR" altLang="fr-FR" dirty="0">
              <a:solidFill>
                <a:srgbClr val="0070C0"/>
              </a:solidFill>
            </a:endParaRPr>
          </a:p>
          <a:p>
            <a:pPr marL="285750" indent="-285750" eaLnBrk="1" fontAlgn="base" hangingPunct="1">
              <a:spcBef>
                <a:spcPct val="0"/>
              </a:spcBef>
              <a:spcAft>
                <a:spcPct val="0"/>
              </a:spcAft>
              <a:buFont typeface="Arial" panose="020B0604020202020204" pitchFamily="34" charset="0"/>
              <a:buChar char="•"/>
              <a:defRPr/>
            </a:pPr>
            <a:r>
              <a:rPr lang="fr-FR" altLang="fr-FR" dirty="0" smtClean="0">
                <a:solidFill>
                  <a:srgbClr val="0070C0"/>
                </a:solidFill>
              </a:rPr>
              <a:t>Deux types d’intermédiaires:</a:t>
            </a:r>
          </a:p>
          <a:p>
            <a:pPr eaLnBrk="1" fontAlgn="base" hangingPunct="1">
              <a:spcBef>
                <a:spcPct val="0"/>
              </a:spcBef>
              <a:spcAft>
                <a:spcPct val="0"/>
              </a:spcAft>
              <a:defRPr/>
            </a:pPr>
            <a:endParaRPr lang="fr-FR" altLang="fr-FR" dirty="0">
              <a:solidFill>
                <a:srgbClr val="0070C0"/>
              </a:solidFill>
            </a:endParaRPr>
          </a:p>
          <a:p>
            <a:pPr eaLnBrk="1" fontAlgn="base" hangingPunct="1">
              <a:spcBef>
                <a:spcPct val="0"/>
              </a:spcBef>
              <a:spcAft>
                <a:spcPct val="0"/>
              </a:spcAft>
              <a:defRPr/>
            </a:pPr>
            <a:r>
              <a:rPr lang="fr-FR" altLang="fr-FR" dirty="0">
                <a:solidFill>
                  <a:srgbClr val="0070C0"/>
                </a:solidFill>
              </a:rPr>
              <a:t>Les IFP </a:t>
            </a:r>
            <a:r>
              <a:rPr lang="fr-FR" altLang="fr-FR" dirty="0" smtClean="0">
                <a:solidFill>
                  <a:srgbClr val="0070C0"/>
                </a:solidFill>
              </a:rPr>
              <a:t>(d’intermédiaire </a:t>
            </a:r>
            <a:r>
              <a:rPr lang="fr-FR" altLang="fr-FR" dirty="0">
                <a:solidFill>
                  <a:srgbClr val="0070C0"/>
                </a:solidFill>
              </a:rPr>
              <a:t>en financement </a:t>
            </a:r>
            <a:r>
              <a:rPr lang="fr-FR" altLang="fr-FR" dirty="0" smtClean="0">
                <a:solidFill>
                  <a:srgbClr val="0070C0"/>
                </a:solidFill>
              </a:rPr>
              <a:t>participatif) </a:t>
            </a:r>
            <a:endParaRPr lang="fr-FR" altLang="fr-FR" dirty="0">
              <a:solidFill>
                <a:srgbClr val="0070C0"/>
              </a:solidFill>
            </a:endParaRPr>
          </a:p>
          <a:p>
            <a:pPr marL="285750" indent="-285750" eaLnBrk="1" fontAlgn="base" hangingPunct="1">
              <a:spcBef>
                <a:spcPct val="0"/>
              </a:spcBef>
              <a:spcAft>
                <a:spcPct val="0"/>
              </a:spcAft>
              <a:buFont typeface="Arial" panose="020B0604020202020204" pitchFamily="34" charset="0"/>
              <a:buChar char="•"/>
              <a:defRPr/>
            </a:pPr>
            <a:r>
              <a:rPr lang="fr-FR" altLang="fr-FR" dirty="0">
                <a:solidFill>
                  <a:srgbClr val="0070C0"/>
                </a:solidFill>
              </a:rPr>
              <a:t>La procédure </a:t>
            </a:r>
            <a:r>
              <a:rPr lang="fr-FR" altLang="fr-FR" dirty="0" smtClean="0">
                <a:solidFill>
                  <a:srgbClr val="0070C0"/>
                </a:solidFill>
              </a:rPr>
              <a:t>d’immatriculation: dépôt </a:t>
            </a:r>
            <a:r>
              <a:rPr lang="fr-FR" altLang="fr-FR" dirty="0">
                <a:solidFill>
                  <a:srgbClr val="0070C0"/>
                </a:solidFill>
              </a:rPr>
              <a:t>à l’ORIAS d’un dossier sur lequel seront renseignées différentes rubriques permettant de justifier des conditions posées par les textes (honorabilité, diplômes et/ou expérience professionnelle etc.). Le contrôle de l’ACPR sera exercé exclusivement a posteriori</a:t>
            </a:r>
            <a:r>
              <a:rPr lang="fr-FR" altLang="fr-FR" dirty="0" smtClean="0">
                <a:solidFill>
                  <a:srgbClr val="0070C0"/>
                </a:solidFill>
              </a:rPr>
              <a:t>.</a:t>
            </a:r>
          </a:p>
          <a:p>
            <a:pPr marL="285750" indent="-285750" eaLnBrk="1" fontAlgn="base" hangingPunct="1">
              <a:spcBef>
                <a:spcPct val="0"/>
              </a:spcBef>
              <a:spcAft>
                <a:spcPct val="0"/>
              </a:spcAft>
              <a:buFont typeface="Arial" panose="020B0604020202020204" pitchFamily="34" charset="0"/>
              <a:buChar char="•"/>
              <a:defRPr/>
            </a:pPr>
            <a:endParaRPr lang="fr-FR" altLang="fr-FR" dirty="0">
              <a:solidFill>
                <a:srgbClr val="0070C0"/>
              </a:solidFill>
            </a:endParaRPr>
          </a:p>
          <a:p>
            <a:pPr eaLnBrk="1" fontAlgn="base" hangingPunct="1">
              <a:spcBef>
                <a:spcPct val="0"/>
              </a:spcBef>
              <a:spcAft>
                <a:spcPct val="0"/>
              </a:spcAft>
              <a:defRPr/>
            </a:pPr>
            <a:r>
              <a:rPr lang="fr-FR" altLang="fr-FR" dirty="0">
                <a:solidFill>
                  <a:srgbClr val="0070C0"/>
                </a:solidFill>
              </a:rPr>
              <a:t>Les PSI (prestataire de services </a:t>
            </a:r>
            <a:r>
              <a:rPr lang="fr-FR" altLang="fr-FR" dirty="0" smtClean="0">
                <a:solidFill>
                  <a:srgbClr val="0070C0"/>
                </a:solidFill>
              </a:rPr>
              <a:t>d’investissement) et </a:t>
            </a:r>
            <a:r>
              <a:rPr lang="fr-FR" altLang="fr-FR" dirty="0">
                <a:solidFill>
                  <a:srgbClr val="0070C0"/>
                </a:solidFill>
              </a:rPr>
              <a:t>les CIP </a:t>
            </a:r>
            <a:r>
              <a:rPr lang="fr-FR" altLang="fr-FR" dirty="0" smtClean="0">
                <a:solidFill>
                  <a:srgbClr val="0070C0"/>
                </a:solidFill>
              </a:rPr>
              <a:t>(conseiller </a:t>
            </a:r>
            <a:r>
              <a:rPr lang="fr-FR" altLang="fr-FR" dirty="0">
                <a:solidFill>
                  <a:srgbClr val="0070C0"/>
                </a:solidFill>
              </a:rPr>
              <a:t>en investissements </a:t>
            </a:r>
            <a:r>
              <a:rPr lang="fr-FR" altLang="fr-FR" dirty="0" smtClean="0">
                <a:solidFill>
                  <a:srgbClr val="0070C0"/>
                </a:solidFill>
              </a:rPr>
              <a:t>participatifs)</a:t>
            </a:r>
            <a:endParaRPr lang="fr-FR" altLang="fr-FR" dirty="0">
              <a:solidFill>
                <a:srgbClr val="0070C0"/>
              </a:solidFill>
            </a:endParaRPr>
          </a:p>
          <a:p>
            <a:pPr marL="285750" indent="-285750" eaLnBrk="1" fontAlgn="base" hangingPunct="1">
              <a:spcBef>
                <a:spcPct val="0"/>
              </a:spcBef>
              <a:spcAft>
                <a:spcPct val="0"/>
              </a:spcAft>
              <a:buFont typeface="Arial" panose="020B0604020202020204" pitchFamily="34" charset="0"/>
              <a:buChar char="•"/>
              <a:defRPr/>
            </a:pPr>
            <a:r>
              <a:rPr lang="fr-FR" altLang="fr-FR" dirty="0" smtClean="0">
                <a:solidFill>
                  <a:srgbClr val="0070C0"/>
                </a:solidFill>
              </a:rPr>
              <a:t>Les </a:t>
            </a:r>
            <a:r>
              <a:rPr lang="fr-FR" altLang="fr-FR" dirty="0">
                <a:solidFill>
                  <a:srgbClr val="0070C0"/>
                </a:solidFill>
              </a:rPr>
              <a:t>textes d’application détaillent les règles de bonne conduite (mise en garde sur les risques, information sur les frais, test d’adéquation etc.) applicables à ces deux statuts. Concernant spécifiquement le CIP,  ils précisent les informations à faire figurer dans le dossier préliminaire très complet (incluant un business plan, un organigramme, des procédures, des modèles de contrats etc.) qui sera déposé à l’AMF par le candidat ou son conseil avant toute inscription à l’ORIAS. </a:t>
            </a:r>
            <a:endParaRPr lang="fr-FR" altLang="fr-FR" dirty="0" smtClean="0">
              <a:solidFill>
                <a:srgbClr val="0070C0"/>
              </a:solidFill>
            </a:endParaRPr>
          </a:p>
          <a:p>
            <a:pPr marL="285750" indent="-285750" eaLnBrk="1" fontAlgn="base" hangingPunct="1">
              <a:spcBef>
                <a:spcPct val="0"/>
              </a:spcBef>
              <a:spcAft>
                <a:spcPct val="0"/>
              </a:spcAft>
              <a:buFont typeface="Arial" panose="020B0604020202020204" pitchFamily="34" charset="0"/>
              <a:buChar char="•"/>
              <a:defRPr/>
            </a:pPr>
            <a:endParaRPr lang="fr-FR" altLang="fr-FR" dirty="0" smtClean="0">
              <a:solidFill>
                <a:srgbClr val="0070C0"/>
              </a:solidFill>
            </a:endParaRPr>
          </a:p>
          <a:p>
            <a:pPr eaLnBrk="1" fontAlgn="base" hangingPunct="1">
              <a:spcBef>
                <a:spcPct val="0"/>
              </a:spcBef>
              <a:spcAft>
                <a:spcPct val="0"/>
              </a:spcAft>
              <a:defRPr/>
            </a:pPr>
            <a:endParaRPr lang="fr-FR" altLang="fr-FR" sz="1800" dirty="0" smtClean="0">
              <a:solidFill>
                <a:srgbClr val="0070C0"/>
              </a:solidFill>
            </a:endParaRPr>
          </a:p>
        </p:txBody>
      </p:sp>
      <p:sp>
        <p:nvSpPr>
          <p:cNvPr id="38920" name="Espace réservé du titre 1"/>
          <p:cNvSpPr>
            <a:spLocks/>
          </p:cNvSpPr>
          <p:nvPr/>
        </p:nvSpPr>
        <p:spPr bwMode="auto">
          <a:xfrm>
            <a:off x="2446338" y="482600"/>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a:solidFill>
                  <a:srgbClr val="99CCFF"/>
                </a:solidFill>
                <a:latin typeface="Calibri" pitchFamily="34" charset="0"/>
              </a:rPr>
              <a:t>Une législation en cours</a:t>
            </a:r>
            <a:endParaRPr lang="fr-FR" altLang="fr-FR" sz="2400" b="1">
              <a:solidFill>
                <a:prstClr val="black"/>
              </a:solidFill>
              <a:latin typeface="Verdana" pitchFamily="34" charset="0"/>
            </a:endParaRPr>
          </a:p>
        </p:txBody>
      </p:sp>
    </p:spTree>
    <p:extLst>
      <p:ext uri="{BB962C8B-B14F-4D97-AF65-F5344CB8AC3E}">
        <p14:creationId xmlns:p14="http://schemas.microsoft.com/office/powerpoint/2010/main" val="282773300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500"/>
                                        <p:tgtEl>
                                          <p:spTgt spid="163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91">
                                            <p:txEl>
                                              <p:pRg st="2" end="2"/>
                                            </p:txEl>
                                          </p:spTgt>
                                        </p:tgtEl>
                                        <p:attrNameLst>
                                          <p:attrName>style.visibility</p:attrName>
                                        </p:attrNameLst>
                                      </p:cBhvr>
                                      <p:to>
                                        <p:strVal val="visible"/>
                                      </p:to>
                                    </p:set>
                                    <p:animEffect transition="in" filter="fade">
                                      <p:cBhvr>
                                        <p:cTn id="11" dur="500"/>
                                        <p:tgtEl>
                                          <p:spTgt spid="1639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91">
                                            <p:txEl>
                                              <p:pRg st="4" end="4"/>
                                            </p:txEl>
                                          </p:spTgt>
                                        </p:tgtEl>
                                        <p:attrNameLst>
                                          <p:attrName>style.visibility</p:attrName>
                                        </p:attrNameLst>
                                      </p:cBhvr>
                                      <p:to>
                                        <p:strVal val="visible"/>
                                      </p:to>
                                    </p:set>
                                    <p:animEffect transition="in" filter="fade">
                                      <p:cBhvr>
                                        <p:cTn id="15" dur="500"/>
                                        <p:tgtEl>
                                          <p:spTgt spid="1639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391">
                                            <p:txEl>
                                              <p:pRg st="5" end="5"/>
                                            </p:txEl>
                                          </p:spTgt>
                                        </p:tgtEl>
                                        <p:attrNameLst>
                                          <p:attrName>style.visibility</p:attrName>
                                        </p:attrNameLst>
                                      </p:cBhvr>
                                      <p:to>
                                        <p:strVal val="visible"/>
                                      </p:to>
                                    </p:set>
                                    <p:animEffect transition="in" filter="fade">
                                      <p:cBhvr>
                                        <p:cTn id="18" dur="500"/>
                                        <p:tgtEl>
                                          <p:spTgt spid="1639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391">
                                            <p:txEl>
                                              <p:pRg st="7" end="7"/>
                                            </p:txEl>
                                          </p:spTgt>
                                        </p:tgtEl>
                                        <p:attrNameLst>
                                          <p:attrName>style.visibility</p:attrName>
                                        </p:attrNameLst>
                                      </p:cBhvr>
                                      <p:to>
                                        <p:strVal val="visible"/>
                                      </p:to>
                                    </p:set>
                                    <p:animEffect transition="in" filter="fade">
                                      <p:cBhvr>
                                        <p:cTn id="23" dur="500"/>
                                        <p:tgtEl>
                                          <p:spTgt spid="16391">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391">
                                            <p:txEl>
                                              <p:pRg st="8" end="8"/>
                                            </p:txEl>
                                          </p:spTgt>
                                        </p:tgtEl>
                                        <p:attrNameLst>
                                          <p:attrName>style.visibility</p:attrName>
                                        </p:attrNameLst>
                                      </p:cBhvr>
                                      <p:to>
                                        <p:strVal val="visible"/>
                                      </p:to>
                                    </p:set>
                                    <p:animEffect transition="in" filter="fade">
                                      <p:cBhvr>
                                        <p:cTn id="26" dur="500"/>
                                        <p:tgtEl>
                                          <p:spTgt spid="163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15566"/>
            <a:ext cx="2123108" cy="4230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 name="Titre 1"/>
          <p:cNvSpPr>
            <a:spLocks noGrp="1"/>
          </p:cNvSpPr>
          <p:nvPr>
            <p:ph type="title"/>
          </p:nvPr>
        </p:nvSpPr>
        <p:spPr>
          <a:xfrm>
            <a:off x="6084168" y="0"/>
            <a:ext cx="3059832" cy="857256"/>
          </a:xfrm>
        </p:spPr>
        <p:txBody>
          <a:bodyPr>
            <a:normAutofit/>
          </a:bodyPr>
          <a:lstStyle/>
          <a:p>
            <a:pPr lvl="0">
              <a:defRPr/>
            </a:pPr>
            <a:r>
              <a:rPr lang="fr-FR" sz="2600" dirty="0">
                <a:solidFill>
                  <a:prstClr val="white"/>
                </a:solidFill>
                <a:effectLst>
                  <a:outerShdw blurRad="38100" dist="38100" dir="2700000" algn="tl">
                    <a:srgbClr val="C0C0C0"/>
                  </a:outerShdw>
                </a:effectLst>
                <a:latin typeface="Calibri" pitchFamily="34" charset="0"/>
                <a:ea typeface="+mn-ea"/>
                <a:cs typeface="+mn-cs"/>
              </a:rPr>
              <a:t>Finance participative </a:t>
            </a:r>
            <a:br>
              <a:rPr lang="fr-FR" sz="2600" dirty="0">
                <a:solidFill>
                  <a:prstClr val="white"/>
                </a:solidFill>
                <a:effectLst>
                  <a:outerShdw blurRad="38100" dist="38100" dir="2700000" algn="tl">
                    <a:srgbClr val="C0C0C0"/>
                  </a:outerShdw>
                </a:effectLst>
                <a:latin typeface="Calibri" pitchFamily="34" charset="0"/>
                <a:ea typeface="+mn-ea"/>
                <a:cs typeface="+mn-cs"/>
              </a:rPr>
            </a:br>
            <a:endParaRPr lang="fr-FR" dirty="0"/>
          </a:p>
        </p:txBody>
      </p:sp>
      <p:sp>
        <p:nvSpPr>
          <p:cNvPr id="3" name="Rectangle 2"/>
          <p:cNvSpPr/>
          <p:nvPr/>
        </p:nvSpPr>
        <p:spPr>
          <a:xfrm>
            <a:off x="539552" y="1491630"/>
            <a:ext cx="8604448" cy="3539430"/>
          </a:xfrm>
          <a:prstGeom prst="rect">
            <a:avLst/>
          </a:prstGeom>
        </p:spPr>
        <p:txBody>
          <a:bodyPr wrap="square">
            <a:spAutoFit/>
          </a:bodyPr>
          <a:lstStyle/>
          <a:p>
            <a:r>
              <a:rPr lang="en-CA" sz="1400" dirty="0" err="1" smtClean="0">
                <a:solidFill>
                  <a:srgbClr val="0070C0"/>
                </a:solidFill>
                <a:latin typeface="Verdana" pitchFamily="34" charset="0"/>
                <a:sym typeface="Verdana"/>
              </a:rPr>
              <a:t>Deux</a:t>
            </a:r>
            <a:r>
              <a:rPr lang="en-CA" sz="1400" dirty="0" smtClean="0">
                <a:solidFill>
                  <a:srgbClr val="0070C0"/>
                </a:solidFill>
                <a:latin typeface="Verdana" pitchFamily="34" charset="0"/>
                <a:sym typeface="Verdana"/>
              </a:rPr>
              <a:t> </a:t>
            </a:r>
            <a:r>
              <a:rPr lang="en-CA" sz="1400" dirty="0" err="1" smtClean="0">
                <a:solidFill>
                  <a:srgbClr val="0070C0"/>
                </a:solidFill>
                <a:latin typeface="Verdana" pitchFamily="34" charset="0"/>
                <a:sym typeface="Verdana"/>
              </a:rPr>
              <a:t>principes</a:t>
            </a:r>
            <a:r>
              <a:rPr lang="en-CA" sz="1400" dirty="0" smtClean="0">
                <a:solidFill>
                  <a:srgbClr val="0070C0"/>
                </a:solidFill>
                <a:latin typeface="Verdana" pitchFamily="34" charset="0"/>
                <a:sym typeface="Verdana"/>
              </a:rPr>
              <a:t> </a:t>
            </a:r>
          </a:p>
          <a:p>
            <a:r>
              <a:rPr lang="en-CA" sz="1400" dirty="0" smtClean="0">
                <a:solidFill>
                  <a:srgbClr val="0070C0"/>
                </a:solidFill>
                <a:latin typeface="Verdana" pitchFamily="34" charset="0"/>
                <a:sym typeface="Verdana"/>
              </a:rPr>
              <a:t>- Le</a:t>
            </a:r>
            <a:r>
              <a:rPr lang="en-CA" sz="1400" b="1" kern="0" dirty="0" smtClean="0">
                <a:solidFill>
                  <a:srgbClr val="595959"/>
                </a:solidFill>
                <a:latin typeface="Verdana"/>
                <a:ea typeface="Verdana"/>
                <a:cs typeface="Verdana"/>
                <a:sym typeface="Verdana"/>
                <a:rtl val="0"/>
              </a:rPr>
              <a:t> </a:t>
            </a:r>
            <a:r>
              <a:rPr lang="en-CA" sz="1400" dirty="0" err="1">
                <a:solidFill>
                  <a:srgbClr val="0070C0"/>
                </a:solidFill>
                <a:latin typeface="Verdana" pitchFamily="34" charset="0"/>
                <a:sym typeface="Verdana"/>
              </a:rPr>
              <a:t>principe</a:t>
            </a:r>
            <a:r>
              <a:rPr lang="en-CA" sz="1400" dirty="0">
                <a:solidFill>
                  <a:srgbClr val="0070C0"/>
                </a:solidFill>
                <a:latin typeface="Verdana" pitchFamily="34" charset="0"/>
                <a:sym typeface="Verdana"/>
              </a:rPr>
              <a:t> </a:t>
            </a:r>
            <a:r>
              <a:rPr lang="en-US" sz="1400" dirty="0">
                <a:solidFill>
                  <a:srgbClr val="0070C0"/>
                </a:solidFill>
                <a:latin typeface="Verdana" pitchFamily="34" charset="0"/>
                <a:sym typeface="Verdana"/>
              </a:rPr>
              <a:t>“All or nothing” (tout </a:t>
            </a:r>
            <a:r>
              <a:rPr lang="en-US" sz="1400" dirty="0" err="1">
                <a:solidFill>
                  <a:srgbClr val="0070C0"/>
                </a:solidFill>
                <a:latin typeface="Verdana" pitchFamily="34" charset="0"/>
                <a:sym typeface="Verdana"/>
              </a:rPr>
              <a:t>ou</a:t>
            </a:r>
            <a:r>
              <a:rPr lang="en-US" sz="1400" dirty="0">
                <a:solidFill>
                  <a:srgbClr val="0070C0"/>
                </a:solidFill>
                <a:latin typeface="Verdana" pitchFamily="34" charset="0"/>
                <a:sym typeface="Verdana"/>
              </a:rPr>
              <a:t> </a:t>
            </a:r>
            <a:r>
              <a:rPr lang="en-US" sz="1400" dirty="0" err="1">
                <a:solidFill>
                  <a:srgbClr val="0070C0"/>
                </a:solidFill>
                <a:latin typeface="Verdana" pitchFamily="34" charset="0"/>
                <a:sym typeface="Verdana"/>
              </a:rPr>
              <a:t>rien</a:t>
            </a:r>
            <a:r>
              <a:rPr lang="en-US" sz="1400" dirty="0">
                <a:solidFill>
                  <a:srgbClr val="0070C0"/>
                </a:solidFill>
                <a:latin typeface="Verdana" pitchFamily="34" charset="0"/>
                <a:sym typeface="Verdana"/>
              </a:rPr>
              <a:t>) </a:t>
            </a:r>
            <a:r>
              <a:rPr lang="en-US" sz="1400" dirty="0" smtClean="0">
                <a:solidFill>
                  <a:srgbClr val="0070C0"/>
                </a:solidFill>
                <a:latin typeface="Verdana" pitchFamily="34" charset="0"/>
                <a:sym typeface="Verdana"/>
              </a:rPr>
              <a:t>Qui </a:t>
            </a:r>
            <a:r>
              <a:rPr lang="en-US" sz="1400" dirty="0" err="1" smtClean="0">
                <a:solidFill>
                  <a:srgbClr val="0070C0"/>
                </a:solidFill>
                <a:latin typeface="Verdana" pitchFamily="34" charset="0"/>
                <a:sym typeface="Verdana"/>
              </a:rPr>
              <a:t>est</a:t>
            </a:r>
            <a:r>
              <a:rPr lang="en-US" sz="1400" dirty="0" smtClean="0">
                <a:solidFill>
                  <a:srgbClr val="0070C0"/>
                </a:solidFill>
                <a:latin typeface="Verdana" pitchFamily="34" charset="0"/>
                <a:sym typeface="Verdana"/>
              </a:rPr>
              <a:t> appliqué par </a:t>
            </a:r>
            <a:r>
              <a:rPr lang="en-CA" sz="1400" dirty="0" smtClean="0">
                <a:solidFill>
                  <a:srgbClr val="0070C0"/>
                </a:solidFill>
                <a:latin typeface="Verdana" pitchFamily="34" charset="0"/>
                <a:sym typeface="Verdana"/>
              </a:rPr>
              <a:t>la </a:t>
            </a:r>
            <a:r>
              <a:rPr lang="en-CA" sz="1400" dirty="0" err="1">
                <a:solidFill>
                  <a:srgbClr val="0070C0"/>
                </a:solidFill>
                <a:latin typeface="Verdana" pitchFamily="34" charset="0"/>
                <a:sym typeface="Verdana"/>
              </a:rPr>
              <a:t>plupart</a:t>
            </a:r>
            <a:r>
              <a:rPr lang="en-CA" sz="1400" dirty="0">
                <a:solidFill>
                  <a:srgbClr val="0070C0"/>
                </a:solidFill>
                <a:latin typeface="Verdana" pitchFamily="34" charset="0"/>
                <a:sym typeface="Verdana"/>
              </a:rPr>
              <a:t> </a:t>
            </a:r>
            <a:r>
              <a:rPr lang="en-CA" sz="1400" dirty="0" smtClean="0">
                <a:solidFill>
                  <a:srgbClr val="0070C0"/>
                </a:solidFill>
                <a:latin typeface="Verdana" pitchFamily="34" charset="0"/>
                <a:sym typeface="Verdana"/>
              </a:rPr>
              <a:t>des </a:t>
            </a:r>
            <a:r>
              <a:rPr lang="en-CA" sz="1400" dirty="0" err="1" smtClean="0">
                <a:solidFill>
                  <a:srgbClr val="0070C0"/>
                </a:solidFill>
                <a:latin typeface="Verdana" pitchFamily="34" charset="0"/>
                <a:sym typeface="Verdana"/>
              </a:rPr>
              <a:t>plateformes</a:t>
            </a:r>
            <a:endParaRPr lang="en-CA" sz="1400" dirty="0">
              <a:solidFill>
                <a:srgbClr val="0070C0"/>
              </a:solidFill>
              <a:latin typeface="Verdana" pitchFamily="34" charset="0"/>
              <a:sym typeface="Verdana"/>
            </a:endParaRPr>
          </a:p>
          <a:p>
            <a:pPr lvl="0"/>
            <a:r>
              <a:rPr lang="en-CA" sz="1400" dirty="0" smtClean="0">
                <a:solidFill>
                  <a:srgbClr val="0070C0"/>
                </a:solidFill>
                <a:latin typeface="Verdana" pitchFamily="34" charset="0"/>
                <a:sym typeface="Verdana"/>
              </a:rPr>
              <a:t>- Le </a:t>
            </a:r>
            <a:r>
              <a:rPr lang="en-CA" sz="1400" dirty="0" err="1" smtClean="0">
                <a:solidFill>
                  <a:srgbClr val="0070C0"/>
                </a:solidFill>
                <a:latin typeface="Verdana" pitchFamily="34" charset="0"/>
                <a:sym typeface="Verdana"/>
              </a:rPr>
              <a:t>principe</a:t>
            </a:r>
            <a:r>
              <a:rPr lang="en-CA" sz="1400" dirty="0" smtClean="0">
                <a:solidFill>
                  <a:srgbClr val="0070C0"/>
                </a:solidFill>
                <a:latin typeface="Verdana" pitchFamily="34" charset="0"/>
                <a:sym typeface="Verdana"/>
              </a:rPr>
              <a:t> “</a:t>
            </a:r>
            <a:r>
              <a:rPr lang="en-CA" sz="1400" dirty="0">
                <a:solidFill>
                  <a:srgbClr val="0070C0"/>
                </a:solidFill>
                <a:latin typeface="Verdana" pitchFamily="34" charset="0"/>
                <a:sym typeface="Verdana"/>
              </a:rPr>
              <a:t>Keep it all</a:t>
            </a:r>
            <a:r>
              <a:rPr lang="en-CA" sz="1400" dirty="0" smtClean="0">
                <a:solidFill>
                  <a:srgbClr val="0070C0"/>
                </a:solidFill>
                <a:latin typeface="Verdana" pitchFamily="34" charset="0"/>
                <a:sym typeface="Verdana"/>
              </a:rPr>
              <a:t>” (</a:t>
            </a:r>
            <a:r>
              <a:rPr lang="en-CA" sz="1400" dirty="0" err="1" smtClean="0">
                <a:solidFill>
                  <a:srgbClr val="0070C0"/>
                </a:solidFill>
                <a:latin typeface="Verdana" pitchFamily="34" charset="0"/>
                <a:sym typeface="Verdana"/>
              </a:rPr>
              <a:t>Gardez</a:t>
            </a:r>
            <a:r>
              <a:rPr lang="en-CA" sz="1400" dirty="0" smtClean="0">
                <a:solidFill>
                  <a:srgbClr val="0070C0"/>
                </a:solidFill>
                <a:latin typeface="Verdana" pitchFamily="34" charset="0"/>
                <a:sym typeface="Verdana"/>
              </a:rPr>
              <a:t> tout) </a:t>
            </a:r>
            <a:r>
              <a:rPr lang="en-CA" sz="1400" dirty="0" err="1">
                <a:solidFill>
                  <a:srgbClr val="0070C0"/>
                </a:solidFill>
                <a:latin typeface="Verdana" pitchFamily="34" charset="0"/>
                <a:sym typeface="Verdana"/>
              </a:rPr>
              <a:t>prévoit</a:t>
            </a:r>
            <a:r>
              <a:rPr lang="en-CA" sz="1400" dirty="0">
                <a:solidFill>
                  <a:srgbClr val="0070C0"/>
                </a:solidFill>
                <a:latin typeface="Verdana" pitchFamily="34" charset="0"/>
                <a:sym typeface="Verdana"/>
              </a:rPr>
              <a:t> que </a:t>
            </a:r>
            <a:r>
              <a:rPr lang="en-CA" sz="1400" dirty="0" err="1">
                <a:solidFill>
                  <a:srgbClr val="0070C0"/>
                </a:solidFill>
                <a:latin typeface="Verdana" pitchFamily="34" charset="0"/>
                <a:sym typeface="Verdana"/>
              </a:rPr>
              <a:t>toute</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somme</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collectée</a:t>
            </a:r>
            <a:r>
              <a:rPr lang="en-CA" sz="1400" dirty="0">
                <a:solidFill>
                  <a:srgbClr val="0070C0"/>
                </a:solidFill>
                <a:latin typeface="Verdana" pitchFamily="34" charset="0"/>
                <a:sym typeface="Verdana"/>
              </a:rPr>
              <a:t> par le </a:t>
            </a:r>
            <a:r>
              <a:rPr lang="en-CA" sz="1400" dirty="0" err="1">
                <a:solidFill>
                  <a:srgbClr val="0070C0"/>
                </a:solidFill>
                <a:latin typeface="Verdana" pitchFamily="34" charset="0"/>
                <a:sym typeface="Verdana"/>
              </a:rPr>
              <a:t>porteur</a:t>
            </a:r>
            <a:r>
              <a:rPr lang="en-CA" sz="1400" dirty="0">
                <a:solidFill>
                  <a:srgbClr val="0070C0"/>
                </a:solidFill>
                <a:latin typeface="Verdana" pitchFamily="34" charset="0"/>
                <a:sym typeface="Verdana"/>
              </a:rPr>
              <a:t> de </a:t>
            </a:r>
            <a:r>
              <a:rPr lang="en-CA" sz="1400" dirty="0" err="1">
                <a:solidFill>
                  <a:srgbClr val="0070C0"/>
                </a:solidFill>
                <a:latin typeface="Verdana" pitchFamily="34" charset="0"/>
                <a:sym typeface="Verdana"/>
              </a:rPr>
              <a:t>projet</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durant</a:t>
            </a:r>
            <a:r>
              <a:rPr lang="en-CA" sz="1400" dirty="0">
                <a:solidFill>
                  <a:srgbClr val="0070C0"/>
                </a:solidFill>
                <a:latin typeface="Verdana" pitchFamily="34" charset="0"/>
                <a:sym typeface="Verdana"/>
              </a:rPr>
              <a:t> la </a:t>
            </a:r>
            <a:r>
              <a:rPr lang="en-CA" sz="1400" dirty="0" err="1">
                <a:solidFill>
                  <a:srgbClr val="0070C0"/>
                </a:solidFill>
                <a:latin typeface="Verdana" pitchFamily="34" charset="0"/>
                <a:sym typeface="Verdana"/>
              </a:rPr>
              <a:t>campagne</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est</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acquise</a:t>
            </a:r>
            <a:r>
              <a:rPr lang="en-CA" sz="1400" dirty="0">
                <a:solidFill>
                  <a:srgbClr val="0070C0"/>
                </a:solidFill>
                <a:latin typeface="Verdana" pitchFamily="34" charset="0"/>
                <a:sym typeface="Verdana"/>
              </a:rPr>
              <a:t> à son </a:t>
            </a:r>
            <a:r>
              <a:rPr lang="en-CA" sz="1400" dirty="0" err="1">
                <a:solidFill>
                  <a:srgbClr val="0070C0"/>
                </a:solidFill>
                <a:latin typeface="Verdana" pitchFamily="34" charset="0"/>
                <a:sym typeface="Verdana"/>
              </a:rPr>
              <a:t>projet</a:t>
            </a:r>
            <a:r>
              <a:rPr lang="en-CA" sz="1400" dirty="0">
                <a:solidFill>
                  <a:srgbClr val="0070C0"/>
                </a:solidFill>
                <a:latin typeface="Verdana" pitchFamily="34" charset="0"/>
                <a:sym typeface="Verdana"/>
              </a:rPr>
              <a:t>. </a:t>
            </a:r>
            <a:endParaRPr lang="en-CA" sz="1400" dirty="0" smtClean="0">
              <a:solidFill>
                <a:srgbClr val="0070C0"/>
              </a:solidFill>
              <a:latin typeface="Verdana" pitchFamily="34" charset="0"/>
              <a:sym typeface="Verdana"/>
            </a:endParaRPr>
          </a:p>
          <a:p>
            <a:pPr lvl="0"/>
            <a:endParaRPr lang="en-CA" sz="1400" dirty="0" smtClean="0">
              <a:solidFill>
                <a:srgbClr val="0070C0"/>
              </a:solidFill>
              <a:latin typeface="Verdana" pitchFamily="34" charset="0"/>
              <a:sym typeface="Verdana"/>
            </a:endParaRPr>
          </a:p>
          <a:p>
            <a:pPr lvl="0"/>
            <a:r>
              <a:rPr lang="en-CA" sz="1400" dirty="0" smtClean="0">
                <a:solidFill>
                  <a:srgbClr val="0070C0"/>
                </a:solidFill>
                <a:latin typeface="Verdana" pitchFamily="34" charset="0"/>
                <a:sym typeface="Verdana"/>
              </a:rPr>
              <a:t>Il </a:t>
            </a:r>
            <a:r>
              <a:rPr lang="en-CA" sz="1400" dirty="0" err="1">
                <a:solidFill>
                  <a:srgbClr val="0070C0"/>
                </a:solidFill>
                <a:latin typeface="Verdana" pitchFamily="34" charset="0"/>
                <a:sym typeface="Verdana"/>
              </a:rPr>
              <a:t>faut</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définir</a:t>
            </a:r>
            <a:r>
              <a:rPr lang="en-CA" sz="1400" dirty="0">
                <a:solidFill>
                  <a:srgbClr val="0070C0"/>
                </a:solidFill>
                <a:latin typeface="Verdana" pitchFamily="34" charset="0"/>
                <a:sym typeface="Verdana"/>
              </a:rPr>
              <a:t> un </a:t>
            </a:r>
            <a:r>
              <a:rPr lang="en-CA" sz="1400" dirty="0" err="1">
                <a:solidFill>
                  <a:srgbClr val="0070C0"/>
                </a:solidFill>
                <a:latin typeface="Verdana" pitchFamily="34" charset="0"/>
                <a:sym typeface="Verdana"/>
              </a:rPr>
              <a:t>objectif</a:t>
            </a:r>
            <a:r>
              <a:rPr lang="en-CA" sz="1400" dirty="0">
                <a:solidFill>
                  <a:srgbClr val="0070C0"/>
                </a:solidFill>
                <a:latin typeface="Verdana" pitchFamily="34" charset="0"/>
                <a:sym typeface="Verdana"/>
              </a:rPr>
              <a:t> de </a:t>
            </a:r>
            <a:r>
              <a:rPr lang="en-CA" sz="1400" dirty="0" err="1">
                <a:solidFill>
                  <a:srgbClr val="0070C0"/>
                </a:solidFill>
                <a:latin typeface="Verdana" pitchFamily="34" charset="0"/>
                <a:sym typeface="Verdana"/>
              </a:rPr>
              <a:t>financement</a:t>
            </a:r>
            <a:r>
              <a:rPr lang="en-CA" sz="1400" dirty="0">
                <a:solidFill>
                  <a:srgbClr val="0070C0"/>
                </a:solidFill>
                <a:latin typeface="Verdana" pitchFamily="34" charset="0"/>
                <a:sym typeface="Verdana"/>
              </a:rPr>
              <a:t> à </a:t>
            </a:r>
            <a:r>
              <a:rPr lang="en-CA" sz="1400" dirty="0" err="1">
                <a:solidFill>
                  <a:srgbClr val="0070C0"/>
                </a:solidFill>
                <a:latin typeface="Verdana" pitchFamily="34" charset="0"/>
                <a:sym typeface="Verdana"/>
              </a:rPr>
              <a:t>atteindre</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dépassement</a:t>
            </a:r>
            <a:r>
              <a:rPr lang="en-CA" sz="1400" dirty="0">
                <a:solidFill>
                  <a:srgbClr val="0070C0"/>
                </a:solidFill>
                <a:latin typeface="Verdana" pitchFamily="34" charset="0"/>
                <a:sym typeface="Verdana"/>
              </a:rPr>
              <a:t> possible. </a:t>
            </a:r>
          </a:p>
          <a:p>
            <a:pPr lvl="0"/>
            <a:r>
              <a:rPr lang="en-CA" sz="1400" dirty="0" err="1">
                <a:solidFill>
                  <a:srgbClr val="0070C0"/>
                </a:solidFill>
                <a:latin typeface="Verdana" pitchFamily="34" charset="0"/>
                <a:sym typeface="Verdana"/>
              </a:rPr>
              <a:t>Montant</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moyen</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demandé</a:t>
            </a:r>
            <a:r>
              <a:rPr lang="en-CA" sz="1400" dirty="0">
                <a:solidFill>
                  <a:srgbClr val="0070C0"/>
                </a:solidFill>
                <a:latin typeface="Verdana" pitchFamily="34" charset="0"/>
                <a:sym typeface="Verdana"/>
              </a:rPr>
              <a:t>: 3 200€, Don </a:t>
            </a:r>
            <a:r>
              <a:rPr lang="en-CA" sz="1400" dirty="0" err="1">
                <a:solidFill>
                  <a:srgbClr val="0070C0"/>
                </a:solidFill>
                <a:latin typeface="Verdana" pitchFamily="34" charset="0"/>
                <a:sym typeface="Verdana"/>
              </a:rPr>
              <a:t>moyen</a:t>
            </a:r>
            <a:r>
              <a:rPr lang="en-CA" sz="1400" dirty="0">
                <a:solidFill>
                  <a:srgbClr val="0070C0"/>
                </a:solidFill>
                <a:latin typeface="Verdana" pitchFamily="34" charset="0"/>
                <a:sym typeface="Verdana"/>
              </a:rPr>
              <a:t> de 50€.  </a:t>
            </a:r>
          </a:p>
          <a:p>
            <a:pPr lvl="0"/>
            <a:endParaRPr lang="en-CA" sz="1400" dirty="0">
              <a:solidFill>
                <a:srgbClr val="0070C0"/>
              </a:solidFill>
              <a:latin typeface="Verdana" pitchFamily="34" charset="0"/>
              <a:sym typeface="Verdana"/>
            </a:endParaRPr>
          </a:p>
          <a:p>
            <a:pPr lvl="0"/>
            <a:r>
              <a:rPr lang="en-CA" sz="1400" dirty="0">
                <a:solidFill>
                  <a:srgbClr val="0070C0"/>
                </a:solidFill>
                <a:latin typeface="Verdana" pitchFamily="34" charset="0"/>
                <a:sym typeface="Verdana"/>
              </a:rPr>
              <a:t>Trois </a:t>
            </a:r>
            <a:r>
              <a:rPr lang="en-CA" sz="1400" dirty="0" err="1">
                <a:solidFill>
                  <a:srgbClr val="0070C0"/>
                </a:solidFill>
                <a:latin typeface="Verdana" pitchFamily="34" charset="0"/>
                <a:sym typeface="Verdana"/>
              </a:rPr>
              <a:t>cercles</a:t>
            </a:r>
            <a:r>
              <a:rPr lang="en-CA" sz="1400" dirty="0">
                <a:solidFill>
                  <a:srgbClr val="0070C0"/>
                </a:solidFill>
                <a:latin typeface="Verdana" pitchFamily="34" charset="0"/>
                <a:sym typeface="Verdana"/>
              </a:rPr>
              <a:t> de communication: </a:t>
            </a:r>
          </a:p>
          <a:p>
            <a:pPr lvl="0"/>
            <a:r>
              <a:rPr lang="en-CA" sz="1400" dirty="0">
                <a:solidFill>
                  <a:srgbClr val="0070C0"/>
                </a:solidFill>
                <a:latin typeface="Verdana" pitchFamily="34" charset="0"/>
                <a:sym typeface="Verdana"/>
              </a:rPr>
              <a:t>1 </a:t>
            </a:r>
            <a:r>
              <a:rPr lang="en-CA" sz="1400" dirty="0" err="1">
                <a:solidFill>
                  <a:srgbClr val="0070C0"/>
                </a:solidFill>
                <a:latin typeface="Verdana" pitchFamily="34" charset="0"/>
                <a:sym typeface="Verdana"/>
              </a:rPr>
              <a:t>Votre</a:t>
            </a:r>
            <a:r>
              <a:rPr lang="en-CA" sz="1400" dirty="0">
                <a:solidFill>
                  <a:srgbClr val="0070C0"/>
                </a:solidFill>
                <a:latin typeface="Verdana" pitchFamily="34" charset="0"/>
                <a:sym typeface="Verdana"/>
              </a:rPr>
              <a:t> entourage</a:t>
            </a:r>
          </a:p>
          <a:p>
            <a:pPr lvl="0"/>
            <a:r>
              <a:rPr lang="en-CA" sz="1400" dirty="0">
                <a:solidFill>
                  <a:srgbClr val="0070C0"/>
                </a:solidFill>
                <a:latin typeface="Verdana" pitchFamily="34" charset="0"/>
                <a:sym typeface="Verdana"/>
              </a:rPr>
              <a:t>2 </a:t>
            </a:r>
            <a:r>
              <a:rPr lang="en-CA" sz="1400" dirty="0" err="1">
                <a:solidFill>
                  <a:srgbClr val="0070C0"/>
                </a:solidFill>
                <a:latin typeface="Verdana" pitchFamily="34" charset="0"/>
                <a:sym typeface="Verdana"/>
              </a:rPr>
              <a:t>Relais</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d’influence</a:t>
            </a:r>
            <a:r>
              <a:rPr lang="en-CA" sz="1400" dirty="0">
                <a:solidFill>
                  <a:srgbClr val="0070C0"/>
                </a:solidFill>
                <a:latin typeface="Verdana" pitchFamily="34" charset="0"/>
                <a:sym typeface="Verdana"/>
              </a:rPr>
              <a:t> (Amis </a:t>
            </a:r>
            <a:r>
              <a:rPr lang="en-CA" sz="1400" dirty="0" err="1">
                <a:solidFill>
                  <a:srgbClr val="0070C0"/>
                </a:solidFill>
                <a:latin typeface="Verdana" pitchFamily="34" charset="0"/>
                <a:sym typeface="Verdana"/>
              </a:rPr>
              <a:t>d’amis</a:t>
            </a:r>
            <a:r>
              <a:rPr lang="en-CA" sz="1400" dirty="0">
                <a:solidFill>
                  <a:srgbClr val="0070C0"/>
                </a:solidFill>
                <a:latin typeface="Verdana" pitchFamily="34" charset="0"/>
                <a:sym typeface="Verdana"/>
              </a:rPr>
              <a:t>)</a:t>
            </a:r>
          </a:p>
          <a:p>
            <a:pPr lvl="0"/>
            <a:r>
              <a:rPr lang="en-CA" sz="1400" dirty="0">
                <a:solidFill>
                  <a:srgbClr val="0070C0"/>
                </a:solidFill>
                <a:latin typeface="Verdana" pitchFamily="34" charset="0"/>
                <a:sym typeface="Verdana"/>
              </a:rPr>
              <a:t>3 Le grand public (</a:t>
            </a:r>
            <a:r>
              <a:rPr lang="en-CA" sz="1400" dirty="0" err="1">
                <a:solidFill>
                  <a:srgbClr val="0070C0"/>
                </a:solidFill>
                <a:latin typeface="Verdana" pitchFamily="34" charset="0"/>
                <a:sym typeface="Verdana"/>
              </a:rPr>
              <a:t>Communauté</a:t>
            </a:r>
            <a:r>
              <a:rPr lang="en-CA" sz="1400" dirty="0">
                <a:solidFill>
                  <a:srgbClr val="0070C0"/>
                </a:solidFill>
                <a:latin typeface="Verdana" pitchFamily="34" charset="0"/>
                <a:sym typeface="Verdana"/>
              </a:rPr>
              <a:t> </a:t>
            </a:r>
            <a:r>
              <a:rPr lang="en-CA" sz="1400" dirty="0" err="1">
                <a:solidFill>
                  <a:srgbClr val="0070C0"/>
                </a:solidFill>
                <a:latin typeface="Verdana" pitchFamily="34" charset="0"/>
                <a:sym typeface="Verdana"/>
              </a:rPr>
              <a:t>d’intérêt</a:t>
            </a:r>
            <a:r>
              <a:rPr lang="en-CA" sz="1400" dirty="0">
                <a:solidFill>
                  <a:srgbClr val="0070C0"/>
                </a:solidFill>
                <a:latin typeface="Verdana" pitchFamily="34" charset="0"/>
                <a:sym typeface="Verdana"/>
              </a:rPr>
              <a:t>)</a:t>
            </a:r>
          </a:p>
          <a:p>
            <a:pPr lvl="0"/>
            <a:endParaRPr lang="en-CA" sz="1400" dirty="0">
              <a:solidFill>
                <a:srgbClr val="0070C0"/>
              </a:solidFill>
              <a:latin typeface="Verdana" pitchFamily="34" charset="0"/>
              <a:sym typeface="Verdana"/>
            </a:endParaRPr>
          </a:p>
          <a:p>
            <a:pPr lvl="0"/>
            <a:r>
              <a:rPr lang="en-CA" sz="1400" dirty="0" err="1" smtClean="0">
                <a:solidFill>
                  <a:srgbClr val="0070C0"/>
                </a:solidFill>
                <a:latin typeface="Verdana" pitchFamily="34" charset="0"/>
                <a:sym typeface="Verdana"/>
              </a:rPr>
              <a:t>Certaines</a:t>
            </a:r>
            <a:r>
              <a:rPr lang="en-CA" sz="1400" dirty="0" smtClean="0">
                <a:solidFill>
                  <a:srgbClr val="0070C0"/>
                </a:solidFill>
                <a:latin typeface="Verdana" pitchFamily="34" charset="0"/>
                <a:sym typeface="Verdana"/>
              </a:rPr>
              <a:t> </a:t>
            </a:r>
            <a:r>
              <a:rPr lang="en-CA" sz="1400" dirty="0" err="1" smtClean="0">
                <a:solidFill>
                  <a:srgbClr val="0070C0"/>
                </a:solidFill>
                <a:latin typeface="Verdana" pitchFamily="34" charset="0"/>
                <a:sym typeface="Verdana"/>
              </a:rPr>
              <a:t>plateformes</a:t>
            </a:r>
            <a:r>
              <a:rPr lang="en-CA" sz="1400" dirty="0" smtClean="0">
                <a:solidFill>
                  <a:srgbClr val="0070C0"/>
                </a:solidFill>
                <a:latin typeface="Verdana" pitchFamily="34" charset="0"/>
                <a:sym typeface="Verdana"/>
              </a:rPr>
              <a:t> </a:t>
            </a:r>
            <a:r>
              <a:rPr lang="en-CA" sz="1400" dirty="0" err="1" smtClean="0">
                <a:solidFill>
                  <a:srgbClr val="0070C0"/>
                </a:solidFill>
                <a:latin typeface="Verdana" pitchFamily="34" charset="0"/>
                <a:sym typeface="Verdana"/>
              </a:rPr>
              <a:t>ont</a:t>
            </a:r>
            <a:r>
              <a:rPr lang="en-CA" sz="1400" dirty="0" smtClean="0">
                <a:solidFill>
                  <a:srgbClr val="0070C0"/>
                </a:solidFill>
                <a:latin typeface="Verdana" pitchFamily="34" charset="0"/>
                <a:sym typeface="Verdana"/>
              </a:rPr>
              <a:t> déjà </a:t>
            </a:r>
            <a:r>
              <a:rPr lang="en-CA" sz="1400" dirty="0" err="1" smtClean="0">
                <a:solidFill>
                  <a:srgbClr val="0070C0"/>
                </a:solidFill>
                <a:latin typeface="Verdana" pitchFamily="34" charset="0"/>
                <a:sym typeface="Verdana"/>
              </a:rPr>
              <a:t>financé</a:t>
            </a:r>
            <a:r>
              <a:rPr lang="en-CA" sz="1400" dirty="0" smtClean="0">
                <a:solidFill>
                  <a:srgbClr val="0070C0"/>
                </a:solidFill>
                <a:latin typeface="Verdana" pitchFamily="34" charset="0"/>
                <a:sym typeface="Verdana"/>
              </a:rPr>
              <a:t> les </a:t>
            </a:r>
            <a:r>
              <a:rPr lang="en-CA" sz="1400" dirty="0" err="1" smtClean="0">
                <a:solidFill>
                  <a:srgbClr val="0070C0"/>
                </a:solidFill>
                <a:latin typeface="Verdana" pitchFamily="34" charset="0"/>
                <a:sym typeface="Verdana"/>
              </a:rPr>
              <a:t>projets</a:t>
            </a:r>
            <a:r>
              <a:rPr lang="en-CA" sz="1400" dirty="0" smtClean="0">
                <a:solidFill>
                  <a:srgbClr val="0070C0"/>
                </a:solidFill>
                <a:latin typeface="Verdana" pitchFamily="34" charset="0"/>
                <a:sym typeface="Verdana"/>
              </a:rPr>
              <a:t> et </a:t>
            </a:r>
            <a:r>
              <a:rPr lang="en-CA" sz="1400" dirty="0" err="1" smtClean="0">
                <a:solidFill>
                  <a:srgbClr val="0070C0"/>
                </a:solidFill>
                <a:latin typeface="Verdana" pitchFamily="34" charset="0"/>
                <a:sym typeface="Verdana"/>
              </a:rPr>
              <a:t>récoltent</a:t>
            </a:r>
            <a:r>
              <a:rPr lang="en-CA" sz="1400" dirty="0" smtClean="0">
                <a:solidFill>
                  <a:srgbClr val="0070C0"/>
                </a:solidFill>
                <a:latin typeface="Verdana" pitchFamily="34" charset="0"/>
                <a:sym typeface="Verdana"/>
              </a:rPr>
              <a:t> des </a:t>
            </a:r>
            <a:r>
              <a:rPr lang="en-CA" sz="1400" dirty="0" err="1" smtClean="0">
                <a:solidFill>
                  <a:srgbClr val="0070C0"/>
                </a:solidFill>
                <a:latin typeface="Verdana" pitchFamily="34" charset="0"/>
                <a:sym typeface="Verdana"/>
              </a:rPr>
              <a:t>fonds</a:t>
            </a:r>
            <a:r>
              <a:rPr lang="en-CA" sz="1400" dirty="0" smtClean="0">
                <a:solidFill>
                  <a:srgbClr val="0070C0"/>
                </a:solidFill>
                <a:latin typeface="Verdana" pitchFamily="34" charset="0"/>
                <a:sym typeface="Verdana"/>
              </a:rPr>
              <a:t> à </a:t>
            </a:r>
            <a:r>
              <a:rPr lang="en-CA" sz="1400" dirty="0" err="1" smtClean="0">
                <a:solidFill>
                  <a:srgbClr val="0070C0"/>
                </a:solidFill>
                <a:latin typeface="Verdana" pitchFamily="34" charset="0"/>
                <a:sym typeface="Verdana"/>
              </a:rPr>
              <a:t>postériori</a:t>
            </a:r>
            <a:r>
              <a:rPr lang="en-CA" sz="1400" dirty="0" smtClean="0">
                <a:solidFill>
                  <a:srgbClr val="0070C0"/>
                </a:solidFill>
                <a:latin typeface="Verdana" pitchFamily="34" charset="0"/>
                <a:sym typeface="Verdana"/>
              </a:rPr>
              <a:t>. </a:t>
            </a:r>
          </a:p>
          <a:p>
            <a:pPr lvl="0"/>
            <a:endParaRPr lang="en-CA" sz="1400" dirty="0">
              <a:solidFill>
                <a:srgbClr val="0070C0"/>
              </a:solidFill>
              <a:latin typeface="Verdana" pitchFamily="34" charset="0"/>
              <a:sym typeface="Verdana"/>
            </a:endParaRPr>
          </a:p>
          <a:p>
            <a:pPr lvl="0"/>
            <a:r>
              <a:rPr lang="en-CA" sz="1400" dirty="0" smtClean="0">
                <a:solidFill>
                  <a:srgbClr val="0070C0"/>
                </a:solidFill>
                <a:latin typeface="Verdana" pitchFamily="34" charset="0"/>
                <a:sym typeface="Verdana"/>
              </a:rPr>
              <a:t>Pas de </a:t>
            </a:r>
            <a:r>
              <a:rPr lang="en-CA" sz="1400" dirty="0" err="1" smtClean="0">
                <a:solidFill>
                  <a:srgbClr val="0070C0"/>
                </a:solidFill>
                <a:latin typeface="Verdana" pitchFamily="34" charset="0"/>
                <a:sym typeface="Verdana"/>
              </a:rPr>
              <a:t>garanties</a:t>
            </a:r>
            <a:r>
              <a:rPr lang="en-CA" sz="1400" dirty="0" smtClean="0">
                <a:solidFill>
                  <a:srgbClr val="0070C0"/>
                </a:solidFill>
                <a:latin typeface="Verdana" pitchFamily="34" charset="0"/>
                <a:sym typeface="Verdana"/>
              </a:rPr>
              <a:t>, des </a:t>
            </a:r>
            <a:r>
              <a:rPr lang="en-CA" sz="1400" dirty="0" err="1" smtClean="0">
                <a:solidFill>
                  <a:srgbClr val="0070C0"/>
                </a:solidFill>
                <a:latin typeface="Verdana" pitchFamily="34" charset="0"/>
                <a:sym typeface="Verdana"/>
              </a:rPr>
              <a:t>contreparties</a:t>
            </a:r>
            <a:r>
              <a:rPr lang="en-CA" sz="1400" dirty="0" smtClean="0">
                <a:solidFill>
                  <a:srgbClr val="0070C0"/>
                </a:solidFill>
                <a:latin typeface="Verdana" pitchFamily="34" charset="0"/>
                <a:sym typeface="Verdana"/>
              </a:rPr>
              <a:t> ? </a:t>
            </a:r>
          </a:p>
        </p:txBody>
      </p:sp>
      <p:sp>
        <p:nvSpPr>
          <p:cNvPr id="4" name="Rectangle 3"/>
          <p:cNvSpPr/>
          <p:nvPr/>
        </p:nvSpPr>
        <p:spPr>
          <a:xfrm>
            <a:off x="107950" y="51470"/>
            <a:ext cx="1079500" cy="935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6" name="Rectangle 5"/>
          <p:cNvSpPr/>
          <p:nvPr/>
        </p:nvSpPr>
        <p:spPr>
          <a:xfrm>
            <a:off x="539552" y="920856"/>
            <a:ext cx="8136904" cy="369332"/>
          </a:xfrm>
          <a:prstGeom prst="rect">
            <a:avLst/>
          </a:prstGeom>
        </p:spPr>
        <p:txBody>
          <a:bodyPr wrap="square">
            <a:spAutoFit/>
          </a:bodyPr>
          <a:lstStyle/>
          <a:p>
            <a:pPr fontAlgn="base">
              <a:spcBef>
                <a:spcPct val="0"/>
              </a:spcBef>
              <a:spcAft>
                <a:spcPct val="0"/>
              </a:spcAft>
              <a:defRPr/>
            </a:pPr>
            <a:r>
              <a:rPr lang="fr-FR" altLang="fr-FR" b="1" dirty="0" smtClean="0">
                <a:solidFill>
                  <a:srgbClr val="0070C0"/>
                </a:solidFill>
                <a:latin typeface="Verdana" pitchFamily="34" charset="0"/>
              </a:rPr>
              <a:t>Quelques principes de financements </a:t>
            </a:r>
            <a:r>
              <a:rPr lang="fr-FR" altLang="fr-FR" b="1" dirty="0">
                <a:solidFill>
                  <a:srgbClr val="0070C0"/>
                </a:solidFill>
                <a:latin typeface="Verdana" pitchFamily="34" charset="0"/>
              </a:rPr>
              <a:t>participatifs par la foule</a:t>
            </a:r>
          </a:p>
        </p:txBody>
      </p:sp>
    </p:spTree>
    <p:extLst>
      <p:ext uri="{BB962C8B-B14F-4D97-AF65-F5344CB8AC3E}">
        <p14:creationId xmlns:p14="http://schemas.microsoft.com/office/powerpoint/2010/main" val="7373739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fade">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15566"/>
            <a:ext cx="2123108" cy="4230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2" name="Titre 1"/>
          <p:cNvSpPr>
            <a:spLocks noGrp="1"/>
          </p:cNvSpPr>
          <p:nvPr>
            <p:ph type="title"/>
          </p:nvPr>
        </p:nvSpPr>
        <p:spPr>
          <a:xfrm>
            <a:off x="5724128" y="0"/>
            <a:ext cx="3419872" cy="857256"/>
          </a:xfrm>
        </p:spPr>
        <p:txBody>
          <a:bodyPr/>
          <a:lstStyle/>
          <a:p>
            <a:pPr lvl="0">
              <a:defRPr/>
            </a:pPr>
            <a:r>
              <a:rPr lang="fr-FR" sz="2600" dirty="0">
                <a:solidFill>
                  <a:prstClr val="white"/>
                </a:solidFill>
                <a:effectLst>
                  <a:outerShdw blurRad="38100" dist="38100" dir="2700000" algn="tl">
                    <a:srgbClr val="C0C0C0"/>
                  </a:outerShdw>
                </a:effectLst>
                <a:latin typeface="Calibri" pitchFamily="34" charset="0"/>
                <a:ea typeface="+mn-ea"/>
                <a:cs typeface="+mn-cs"/>
              </a:rPr>
              <a:t>Finance participative </a:t>
            </a:r>
            <a:br>
              <a:rPr lang="fr-FR" sz="2600" dirty="0">
                <a:solidFill>
                  <a:prstClr val="white"/>
                </a:solidFill>
                <a:effectLst>
                  <a:outerShdw blurRad="38100" dist="38100" dir="2700000" algn="tl">
                    <a:srgbClr val="C0C0C0"/>
                  </a:outerShdw>
                </a:effectLst>
                <a:latin typeface="Calibri" pitchFamily="34" charset="0"/>
                <a:ea typeface="+mn-ea"/>
                <a:cs typeface="+mn-cs"/>
              </a:rPr>
            </a:br>
            <a:endParaRPr lang="fr-FR" dirty="0"/>
          </a:p>
        </p:txBody>
      </p:sp>
      <p:sp>
        <p:nvSpPr>
          <p:cNvPr id="3" name="Rectangle 2"/>
          <p:cNvSpPr/>
          <p:nvPr/>
        </p:nvSpPr>
        <p:spPr>
          <a:xfrm>
            <a:off x="1331640" y="1109789"/>
            <a:ext cx="6984776" cy="3293209"/>
          </a:xfrm>
          <a:prstGeom prst="rect">
            <a:avLst/>
          </a:prstGeom>
        </p:spPr>
        <p:txBody>
          <a:bodyPr wrap="square">
            <a:spAutoFit/>
          </a:bodyPr>
          <a:lstStyle/>
          <a:p>
            <a:pPr lvl="0" algn="just">
              <a:buSzPct val="78571"/>
            </a:pPr>
            <a:r>
              <a:rPr lang="fr-FR" sz="1600" b="1" dirty="0">
                <a:solidFill>
                  <a:srgbClr val="0070C0"/>
                </a:solidFill>
                <a:latin typeface="Arial" charset="0"/>
                <a:sym typeface="Verdana"/>
              </a:rPr>
              <a:t>Deux typologies de projet, sont privilégiées </a:t>
            </a:r>
            <a:r>
              <a:rPr lang="fr-FR" sz="1600" dirty="0">
                <a:solidFill>
                  <a:srgbClr val="0070C0"/>
                </a:solidFill>
                <a:latin typeface="Arial" charset="0"/>
                <a:sym typeface="Verdana"/>
              </a:rPr>
              <a:t>:</a:t>
            </a:r>
          </a:p>
          <a:p>
            <a:pPr lvl="0"/>
            <a:endParaRPr lang="fr-FR" sz="1600" dirty="0">
              <a:solidFill>
                <a:srgbClr val="0070C0"/>
              </a:solidFill>
              <a:latin typeface="Arial" charset="0"/>
              <a:sym typeface="Verdana"/>
            </a:endParaRPr>
          </a:p>
          <a:p>
            <a:pPr marL="457200" lvl="0" indent="-228600">
              <a:buClr>
                <a:srgbClr val="595959"/>
              </a:buClr>
              <a:buFont typeface="Verdana"/>
              <a:buChar char="-"/>
            </a:pPr>
            <a:r>
              <a:rPr lang="fr-FR" sz="1600" dirty="0">
                <a:solidFill>
                  <a:srgbClr val="0070C0"/>
                </a:solidFill>
                <a:latin typeface="Arial" charset="0"/>
                <a:sym typeface="Verdana"/>
              </a:rPr>
              <a:t>Des projets ayant pour finalité la création artistique, l’éducation, le respect de l’environnement, la cohésion sociale, la solidarité, ou la prise en charge du risque d’innovation portés par une Personne morale ou un Particulier (si la personne morale n’est pas encore créée).</a:t>
            </a:r>
          </a:p>
          <a:p>
            <a:pPr lvl="0" indent="-228600"/>
            <a:endParaRPr lang="fr-FR" sz="1600" dirty="0">
              <a:solidFill>
                <a:srgbClr val="0070C0"/>
              </a:solidFill>
              <a:latin typeface="Arial" charset="0"/>
              <a:sym typeface="Verdana"/>
            </a:endParaRPr>
          </a:p>
          <a:p>
            <a:pPr marL="457200" lvl="0" indent="-228600">
              <a:buClr>
                <a:srgbClr val="595959"/>
              </a:buClr>
              <a:buFont typeface="Verdana"/>
              <a:buChar char="-"/>
            </a:pPr>
            <a:r>
              <a:rPr lang="fr-FR" sz="1600" dirty="0">
                <a:solidFill>
                  <a:srgbClr val="0070C0"/>
                </a:solidFill>
                <a:latin typeface="Arial" charset="0"/>
                <a:sym typeface="Verdana"/>
              </a:rPr>
              <a:t>Des projets professionnels portés par des sociétés commerciales qui souhaitent proposer à leur réseau de contribuer financièrement à une partie de leur projet en complément d’un prêt bancaire ou d’un investissement au capital (proposé par la Nef ou tout autre réseau bancaire).</a:t>
            </a:r>
          </a:p>
        </p:txBody>
      </p:sp>
      <p:sp>
        <p:nvSpPr>
          <p:cNvPr id="4" name="Rectangle 3"/>
          <p:cNvSpPr/>
          <p:nvPr/>
        </p:nvSpPr>
        <p:spPr>
          <a:xfrm>
            <a:off x="107950" y="51470"/>
            <a:ext cx="1079500" cy="935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Tree>
    <p:extLst>
      <p:ext uri="{BB962C8B-B14F-4D97-AF65-F5344CB8AC3E}">
        <p14:creationId xmlns:p14="http://schemas.microsoft.com/office/powerpoint/2010/main" val="17996081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Image 32" descr="loup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4" y="1563694"/>
            <a:ext cx="3841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itre 1"/>
          <p:cNvSpPr>
            <a:spLocks/>
          </p:cNvSpPr>
          <p:nvPr/>
        </p:nvSpPr>
        <p:spPr bwMode="auto">
          <a:xfrm>
            <a:off x="4752978" y="123827"/>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a:t>
            </a:r>
          </a:p>
        </p:txBody>
      </p:sp>
      <p:sp>
        <p:nvSpPr>
          <p:cNvPr id="39940"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39941"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a:solidFill>
                  <a:srgbClr val="99CCFF"/>
                </a:solidFill>
                <a:latin typeface="Calibri" pitchFamily="34" charset="0"/>
              </a:rPr>
              <a:t>Investir et prêter</a:t>
            </a: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pic>
        <p:nvPicPr>
          <p:cNvPr id="10" name="Picture 10" descr="MCj043261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41922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a:spLocks noChangeArrowheads="1"/>
          </p:cNvSpPr>
          <p:nvPr/>
        </p:nvSpPr>
        <p:spPr bwMode="auto">
          <a:xfrm>
            <a:off x="971552" y="987431"/>
            <a:ext cx="2016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50000"/>
              </a:spcBef>
              <a:spcAft>
                <a:spcPct val="0"/>
              </a:spcAft>
            </a:pPr>
            <a:r>
              <a:rPr lang="fr-FR" altLang="fr-FR" b="1">
                <a:solidFill>
                  <a:prstClr val="black"/>
                </a:solidFill>
              </a:rPr>
              <a:t>Investisseur / Banque</a:t>
            </a:r>
          </a:p>
        </p:txBody>
      </p:sp>
      <p:sp>
        <p:nvSpPr>
          <p:cNvPr id="28" name="Text Box 8"/>
          <p:cNvSpPr txBox="1">
            <a:spLocks noChangeArrowheads="1"/>
          </p:cNvSpPr>
          <p:nvPr/>
        </p:nvSpPr>
        <p:spPr bwMode="auto">
          <a:xfrm>
            <a:off x="5867406" y="1203331"/>
            <a:ext cx="30972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lnSpc>
                <a:spcPct val="60000"/>
              </a:lnSpc>
              <a:spcBef>
                <a:spcPct val="50000"/>
              </a:spcBef>
              <a:spcAft>
                <a:spcPct val="0"/>
              </a:spcAft>
            </a:pPr>
            <a:r>
              <a:rPr lang="fr-FR" altLang="fr-FR" b="1">
                <a:solidFill>
                  <a:prstClr val="black"/>
                </a:solidFill>
              </a:rPr>
              <a:t>Projets / Entreprises </a:t>
            </a:r>
          </a:p>
        </p:txBody>
      </p:sp>
      <p:pic>
        <p:nvPicPr>
          <p:cNvPr id="30" name="Picture 17" descr="MCj043394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800" y="1419231"/>
            <a:ext cx="719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4"/>
          <p:cNvSpPr txBox="1">
            <a:spLocks noChangeArrowheads="1"/>
          </p:cNvSpPr>
          <p:nvPr/>
        </p:nvSpPr>
        <p:spPr bwMode="auto">
          <a:xfrm>
            <a:off x="395300" y="842963"/>
            <a:ext cx="259238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lnSpc>
                <a:spcPct val="70000"/>
              </a:lnSpc>
              <a:spcBef>
                <a:spcPct val="50000"/>
              </a:spcBef>
              <a:spcAft>
                <a:spcPct val="0"/>
              </a:spcAft>
            </a:pPr>
            <a:r>
              <a:rPr lang="fr-FR" altLang="fr-FR" sz="1600" b="1">
                <a:solidFill>
                  <a:srgbClr val="0070C0"/>
                </a:solidFill>
              </a:rPr>
              <a:t>Investir</a:t>
            </a:r>
          </a:p>
        </p:txBody>
      </p:sp>
      <p:sp>
        <p:nvSpPr>
          <p:cNvPr id="31" name="Flèche courbée vers la droite 30"/>
          <p:cNvSpPr/>
          <p:nvPr/>
        </p:nvSpPr>
        <p:spPr>
          <a:xfrm rot="16200000">
            <a:off x="4144974" y="263526"/>
            <a:ext cx="576263" cy="4329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black"/>
              </a:solidFill>
            </a:endParaRPr>
          </a:p>
        </p:txBody>
      </p:sp>
      <p:sp>
        <p:nvSpPr>
          <p:cNvPr id="32" name="Flèche courbée vers la droite 31"/>
          <p:cNvSpPr/>
          <p:nvPr/>
        </p:nvSpPr>
        <p:spPr>
          <a:xfrm rot="5400000">
            <a:off x="4018757" y="-546893"/>
            <a:ext cx="647700" cy="3716337"/>
          </a:xfrm>
          <a:prstGeom prst="curv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black"/>
              </a:solidFill>
            </a:endParaRPr>
          </a:p>
        </p:txBody>
      </p:sp>
      <p:sp>
        <p:nvSpPr>
          <p:cNvPr id="35" name="Text Box 18"/>
          <p:cNvSpPr txBox="1">
            <a:spLocks noChangeArrowheads="1"/>
          </p:cNvSpPr>
          <p:nvPr/>
        </p:nvSpPr>
        <p:spPr bwMode="auto">
          <a:xfrm>
            <a:off x="3276600" y="987431"/>
            <a:ext cx="2120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0"/>
              </a:spcBef>
              <a:spcAft>
                <a:spcPct val="0"/>
              </a:spcAft>
            </a:pPr>
            <a:r>
              <a:rPr lang="fr-FR" altLang="fr-FR" sz="1200" b="1">
                <a:solidFill>
                  <a:srgbClr val="002060"/>
                </a:solidFill>
              </a:rPr>
              <a:t>Dividendes</a:t>
            </a:r>
          </a:p>
          <a:p>
            <a:pPr algn="ctr" eaLnBrk="1" fontAlgn="base" hangingPunct="1">
              <a:spcBef>
                <a:spcPct val="0"/>
              </a:spcBef>
              <a:spcAft>
                <a:spcPct val="0"/>
              </a:spcAft>
            </a:pPr>
            <a:r>
              <a:rPr lang="fr-FR" altLang="fr-FR" sz="1200" b="1">
                <a:solidFill>
                  <a:srgbClr val="002060"/>
                </a:solidFill>
              </a:rPr>
              <a:t>Récupération capital</a:t>
            </a:r>
          </a:p>
        </p:txBody>
      </p:sp>
      <p:sp>
        <p:nvSpPr>
          <p:cNvPr id="37" name="Rectangle 36"/>
          <p:cNvSpPr>
            <a:spLocks noChangeArrowheads="1"/>
          </p:cNvSpPr>
          <p:nvPr/>
        </p:nvSpPr>
        <p:spPr bwMode="auto">
          <a:xfrm>
            <a:off x="3563938" y="2355856"/>
            <a:ext cx="1871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50000"/>
              </a:spcBef>
              <a:spcAft>
                <a:spcPct val="0"/>
              </a:spcAft>
            </a:pPr>
            <a:r>
              <a:rPr lang="fr-FR" altLang="fr-FR" b="1">
                <a:solidFill>
                  <a:srgbClr val="0070C0"/>
                </a:solidFill>
              </a:rPr>
              <a:t>Capital investi</a:t>
            </a:r>
          </a:p>
        </p:txBody>
      </p:sp>
      <p:sp>
        <p:nvSpPr>
          <p:cNvPr id="28688" name="ZoneTexte 37"/>
          <p:cNvSpPr txBox="1">
            <a:spLocks noChangeArrowheads="1"/>
          </p:cNvSpPr>
          <p:nvPr/>
        </p:nvSpPr>
        <p:spPr bwMode="auto">
          <a:xfrm>
            <a:off x="3635384" y="2066931"/>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0"/>
              </a:spcBef>
              <a:spcAft>
                <a:spcPct val="0"/>
              </a:spcAft>
            </a:pPr>
            <a:r>
              <a:rPr lang="fr-FR" altLang="fr-FR" sz="1200" b="1" i="1">
                <a:solidFill>
                  <a:prstClr val="black"/>
                </a:solidFill>
              </a:rPr>
              <a:t>Pas de garanties</a:t>
            </a:r>
          </a:p>
        </p:txBody>
      </p:sp>
      <p:pic>
        <p:nvPicPr>
          <p:cNvPr id="28689" name="Image 40" descr="untitled.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2" y="2066925"/>
            <a:ext cx="3159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0" descr="MCj043261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508375"/>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a:spLocks noChangeArrowheads="1"/>
          </p:cNvSpPr>
          <p:nvPr/>
        </p:nvSpPr>
        <p:spPr bwMode="auto">
          <a:xfrm>
            <a:off x="971552" y="3148019"/>
            <a:ext cx="2016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50000"/>
              </a:spcBef>
              <a:spcAft>
                <a:spcPct val="0"/>
              </a:spcAft>
            </a:pPr>
            <a:r>
              <a:rPr lang="fr-FR" altLang="fr-FR" b="1">
                <a:solidFill>
                  <a:prstClr val="black"/>
                </a:solidFill>
              </a:rPr>
              <a:t>Epargnant / Banque</a:t>
            </a:r>
          </a:p>
        </p:txBody>
      </p:sp>
      <p:sp>
        <p:nvSpPr>
          <p:cNvPr id="50" name="Text Box 8"/>
          <p:cNvSpPr txBox="1">
            <a:spLocks noChangeArrowheads="1"/>
          </p:cNvSpPr>
          <p:nvPr/>
        </p:nvSpPr>
        <p:spPr bwMode="auto">
          <a:xfrm>
            <a:off x="5940428" y="3219458"/>
            <a:ext cx="309721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lnSpc>
                <a:spcPct val="60000"/>
              </a:lnSpc>
              <a:spcBef>
                <a:spcPct val="50000"/>
              </a:spcBef>
              <a:spcAft>
                <a:spcPct val="0"/>
              </a:spcAft>
            </a:pPr>
            <a:r>
              <a:rPr lang="fr-FR" altLang="fr-FR" b="1">
                <a:solidFill>
                  <a:prstClr val="black"/>
                </a:solidFill>
              </a:rPr>
              <a:t>Projets / Entreprises</a:t>
            </a:r>
          </a:p>
        </p:txBody>
      </p:sp>
      <p:pic>
        <p:nvPicPr>
          <p:cNvPr id="51" name="Picture 17" descr="MCj043394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25" y="3508381"/>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
          <p:cNvSpPr txBox="1">
            <a:spLocks noChangeArrowheads="1"/>
          </p:cNvSpPr>
          <p:nvPr/>
        </p:nvSpPr>
        <p:spPr bwMode="auto">
          <a:xfrm>
            <a:off x="468325" y="2859088"/>
            <a:ext cx="259238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lnSpc>
                <a:spcPct val="70000"/>
              </a:lnSpc>
              <a:spcBef>
                <a:spcPct val="50000"/>
              </a:spcBef>
              <a:spcAft>
                <a:spcPct val="0"/>
              </a:spcAft>
            </a:pPr>
            <a:r>
              <a:rPr lang="fr-FR" altLang="fr-FR" sz="1600" b="1">
                <a:solidFill>
                  <a:srgbClr val="0070C0"/>
                </a:solidFill>
              </a:rPr>
              <a:t>Prêter</a:t>
            </a:r>
          </a:p>
        </p:txBody>
      </p:sp>
      <p:sp>
        <p:nvSpPr>
          <p:cNvPr id="53" name="Flèche courbée vers la droite 52"/>
          <p:cNvSpPr/>
          <p:nvPr/>
        </p:nvSpPr>
        <p:spPr>
          <a:xfrm rot="16200000">
            <a:off x="4216407" y="2351093"/>
            <a:ext cx="576262" cy="43291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black"/>
              </a:solidFill>
            </a:endParaRPr>
          </a:p>
        </p:txBody>
      </p:sp>
      <p:sp>
        <p:nvSpPr>
          <p:cNvPr id="54" name="Flèche courbée vers la droite 53"/>
          <p:cNvSpPr/>
          <p:nvPr/>
        </p:nvSpPr>
        <p:spPr>
          <a:xfrm rot="5400000">
            <a:off x="4090194" y="1469231"/>
            <a:ext cx="647700" cy="3716338"/>
          </a:xfrm>
          <a:prstGeom prst="curv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black"/>
              </a:solidFill>
            </a:endParaRPr>
          </a:p>
        </p:txBody>
      </p:sp>
      <p:sp>
        <p:nvSpPr>
          <p:cNvPr id="55" name="Text Box 18"/>
          <p:cNvSpPr txBox="1">
            <a:spLocks noChangeArrowheads="1"/>
          </p:cNvSpPr>
          <p:nvPr/>
        </p:nvSpPr>
        <p:spPr bwMode="auto">
          <a:xfrm>
            <a:off x="3333762" y="3076581"/>
            <a:ext cx="2308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0"/>
              </a:spcBef>
              <a:spcAft>
                <a:spcPct val="0"/>
              </a:spcAft>
            </a:pPr>
            <a:r>
              <a:rPr lang="fr-FR" altLang="fr-FR" sz="1200" b="1">
                <a:solidFill>
                  <a:srgbClr val="002060"/>
                </a:solidFill>
              </a:rPr>
              <a:t>Intérêts</a:t>
            </a:r>
          </a:p>
          <a:p>
            <a:pPr algn="ctr" eaLnBrk="1" fontAlgn="base" hangingPunct="1">
              <a:spcBef>
                <a:spcPct val="0"/>
              </a:spcBef>
              <a:spcAft>
                <a:spcPct val="0"/>
              </a:spcAft>
            </a:pPr>
            <a:r>
              <a:rPr lang="fr-FR" altLang="fr-FR" sz="1200" b="1">
                <a:solidFill>
                  <a:srgbClr val="002060"/>
                </a:solidFill>
              </a:rPr>
              <a:t>Récupération somme prêtée</a:t>
            </a:r>
          </a:p>
        </p:txBody>
      </p:sp>
      <p:sp>
        <p:nvSpPr>
          <p:cNvPr id="56" name="Rectangle 55"/>
          <p:cNvSpPr>
            <a:spLocks noChangeArrowheads="1"/>
          </p:cNvSpPr>
          <p:nvPr/>
        </p:nvSpPr>
        <p:spPr bwMode="auto">
          <a:xfrm>
            <a:off x="3635375" y="4371975"/>
            <a:ext cx="187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50000"/>
              </a:spcBef>
              <a:spcAft>
                <a:spcPct val="0"/>
              </a:spcAft>
            </a:pPr>
            <a:r>
              <a:rPr lang="fr-FR" altLang="fr-FR" sz="1600" b="1">
                <a:solidFill>
                  <a:srgbClr val="0070C0"/>
                </a:solidFill>
              </a:rPr>
              <a:t>Epargne prêtée</a:t>
            </a:r>
          </a:p>
        </p:txBody>
      </p:sp>
      <p:pic>
        <p:nvPicPr>
          <p:cNvPr id="28699" name="Image 60" descr="untitled.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4084638"/>
            <a:ext cx="317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0" name="ZoneTexte 61"/>
          <p:cNvSpPr txBox="1">
            <a:spLocks noChangeArrowheads="1"/>
          </p:cNvSpPr>
          <p:nvPr/>
        </p:nvSpPr>
        <p:spPr bwMode="auto">
          <a:xfrm>
            <a:off x="3924300" y="4084644"/>
            <a:ext cx="1441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0"/>
              </a:spcBef>
              <a:spcAft>
                <a:spcPct val="0"/>
              </a:spcAft>
            </a:pPr>
            <a:r>
              <a:rPr lang="fr-FR" altLang="fr-FR" sz="1200" b="1" i="1">
                <a:solidFill>
                  <a:prstClr val="black"/>
                </a:solidFill>
              </a:rPr>
              <a:t>Garanties</a:t>
            </a:r>
          </a:p>
        </p:txBody>
      </p:sp>
      <p:cxnSp>
        <p:nvCxnSpPr>
          <p:cNvPr id="64" name="Connecteur droit 63"/>
          <p:cNvCxnSpPr/>
          <p:nvPr/>
        </p:nvCxnSpPr>
        <p:spPr>
          <a:xfrm>
            <a:off x="3846513" y="4132265"/>
            <a:ext cx="360362" cy="287337"/>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2771775" y="1851027"/>
            <a:ext cx="3168650" cy="158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703" name="ZoneTexte 35"/>
          <p:cNvSpPr txBox="1">
            <a:spLocks noChangeArrowheads="1"/>
          </p:cNvSpPr>
          <p:nvPr/>
        </p:nvSpPr>
        <p:spPr bwMode="auto">
          <a:xfrm>
            <a:off x="3841751" y="1577981"/>
            <a:ext cx="1655763" cy="276999"/>
          </a:xfrm>
          <a:prstGeom prst="rect">
            <a:avLst/>
          </a:prstGeom>
          <a:noFill/>
          <a:ln w="9525">
            <a:noFill/>
            <a:miter lim="800000"/>
            <a:headEnd/>
            <a:tailEnd/>
          </a:ln>
        </p:spPr>
        <p:txBody>
          <a:bodyPr>
            <a:spAutoFit/>
          </a:bodyPr>
          <a:lstStyle/>
          <a:p>
            <a:pPr fontAlgn="base">
              <a:spcBef>
                <a:spcPct val="0"/>
              </a:spcBef>
              <a:spcAft>
                <a:spcPct val="0"/>
              </a:spcAft>
              <a:defRPr/>
            </a:pPr>
            <a:r>
              <a:rPr lang="fr-FR" sz="1200" b="1" i="1" dirty="0">
                <a:solidFill>
                  <a:srgbClr val="F79646">
                    <a:lumMod val="75000"/>
                  </a:srgbClr>
                </a:solidFill>
                <a:latin typeface="Arial" charset="0"/>
              </a:rPr>
              <a:t>Droit de regard</a:t>
            </a:r>
            <a:r>
              <a:rPr lang="fr-FR" sz="1200" b="1" i="1" dirty="0">
                <a:solidFill>
                  <a:srgbClr val="C0504D"/>
                </a:solidFill>
                <a:latin typeface="Arial" charset="0"/>
              </a:rPr>
              <a:t> </a:t>
            </a:r>
          </a:p>
        </p:txBody>
      </p:sp>
    </p:spTree>
    <p:extLst>
      <p:ext uri="{BB962C8B-B14F-4D97-AF65-F5344CB8AC3E}">
        <p14:creationId xmlns:p14="http://schemas.microsoft.com/office/powerpoint/2010/main" val="117398084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heckerboard(across)">
                                      <p:cBhvr>
                                        <p:cTn id="16" dur="500"/>
                                        <p:tgtEl>
                                          <p:spTgt spid="3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checkerboard(across)">
                                      <p:cBhvr>
                                        <p:cTn id="19" dur="500"/>
                                        <p:tgtEl>
                                          <p:spTgt spid="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checkerboard(across)">
                                      <p:cBhvr>
                                        <p:cTn id="24" dur="500"/>
                                        <p:tgtEl>
                                          <p:spTgt spid="3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heckerboard(across)">
                                      <p:cBhvr>
                                        <p:cTn id="27" dur="500"/>
                                        <p:tgtEl>
                                          <p:spTgt spid="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8689"/>
                                        </p:tgtEl>
                                        <p:attrNameLst>
                                          <p:attrName>style.visibility</p:attrName>
                                        </p:attrNameLst>
                                      </p:cBhvr>
                                      <p:to>
                                        <p:strVal val="visible"/>
                                      </p:to>
                                    </p:set>
                                    <p:animEffect transition="in" filter="checkerboard(across)">
                                      <p:cBhvr>
                                        <p:cTn id="32" dur="500"/>
                                        <p:tgtEl>
                                          <p:spTgt spid="2868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8688"/>
                                        </p:tgtEl>
                                        <p:attrNameLst>
                                          <p:attrName>style.visibility</p:attrName>
                                        </p:attrNameLst>
                                      </p:cBhvr>
                                      <p:to>
                                        <p:strVal val="visible"/>
                                      </p:to>
                                    </p:set>
                                    <p:animEffect transition="in" filter="checkerboard(across)">
                                      <p:cBhvr>
                                        <p:cTn id="35" dur="500"/>
                                        <p:tgtEl>
                                          <p:spTgt spid="286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checkerboard(across)">
                                      <p:cBhvr>
                                        <p:cTn id="40" dur="500"/>
                                        <p:tgtEl>
                                          <p:spTgt spid="3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8703"/>
                                        </p:tgtEl>
                                        <p:attrNameLst>
                                          <p:attrName>style.visibility</p:attrName>
                                        </p:attrNameLst>
                                      </p:cBhvr>
                                      <p:to>
                                        <p:strVal val="visible"/>
                                      </p:to>
                                    </p:set>
                                    <p:animEffect transition="in" filter="checkerboard(across)">
                                      <p:cBhvr>
                                        <p:cTn id="43" dur="500"/>
                                        <p:tgtEl>
                                          <p:spTgt spid="28703"/>
                                        </p:tgtEl>
                                      </p:cBhvr>
                                    </p:animEffect>
                                  </p:childTnLst>
                                </p:cTn>
                              </p:par>
                              <p:par>
                                <p:cTn id="44" presetID="5" presetClass="entr" presetSubtype="10" fill="hold" nodeType="withEffect">
                                  <p:stCondLst>
                                    <p:cond delay="0"/>
                                  </p:stCondLst>
                                  <p:childTnLst>
                                    <p:set>
                                      <p:cBhvr>
                                        <p:cTn id="45" dur="1" fill="hold">
                                          <p:stCondLst>
                                            <p:cond delay="0"/>
                                          </p:stCondLst>
                                        </p:cTn>
                                        <p:tgtEl>
                                          <p:spTgt spid="108546"/>
                                        </p:tgtEl>
                                        <p:attrNameLst>
                                          <p:attrName>style.visibility</p:attrName>
                                        </p:attrNameLst>
                                      </p:cBhvr>
                                      <p:to>
                                        <p:strVal val="visible"/>
                                      </p:to>
                                    </p:set>
                                    <p:animEffect transition="in" filter="checkerboard(across)">
                                      <p:cBhvr>
                                        <p:cTn id="46" dur="500"/>
                                        <p:tgtEl>
                                          <p:spTgt spid="10854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checkerboard(across)">
                                      <p:cBhvr>
                                        <p:cTn id="51" dur="500"/>
                                        <p:tgtEl>
                                          <p:spTgt spid="32"/>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checkerboard(across)">
                                      <p:cBhvr>
                                        <p:cTn id="54" dur="500"/>
                                        <p:tgtEl>
                                          <p:spTgt spid="3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checkerboard(across)">
                                      <p:cBhvr>
                                        <p:cTn id="59" dur="500"/>
                                        <p:tgtEl>
                                          <p:spTgt spid="49"/>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checkerboard(across)">
                                      <p:cBhvr>
                                        <p:cTn id="62" dur="500"/>
                                        <p:tgtEl>
                                          <p:spTgt spid="52"/>
                                        </p:tgtEl>
                                      </p:cBhvr>
                                    </p:animEffect>
                                  </p:childTnLst>
                                </p:cTn>
                              </p:par>
                              <p:par>
                                <p:cTn id="63" presetID="5" presetClass="entr" presetSubtype="1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checkerboard(across)">
                                      <p:cBhvr>
                                        <p:cTn id="65" dur="500"/>
                                        <p:tgtEl>
                                          <p:spTgt spid="48"/>
                                        </p:tgtEl>
                                      </p:cBhvr>
                                    </p:animEffect>
                                  </p:childTnLst>
                                </p:cTn>
                              </p:par>
                              <p:par>
                                <p:cTn id="66" presetID="5" presetClass="entr" presetSubtype="10"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checkerboard(across)">
                                      <p:cBhvr>
                                        <p:cTn id="68" dur="500"/>
                                        <p:tgtEl>
                                          <p:spTgt spid="51"/>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checkerboard(across)">
                                      <p:cBhvr>
                                        <p:cTn id="71" dur="500"/>
                                        <p:tgtEl>
                                          <p:spTgt spid="5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checkerboard(across)">
                                      <p:cBhvr>
                                        <p:cTn id="76" dur="500"/>
                                        <p:tgtEl>
                                          <p:spTgt spid="53"/>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checkerboard(across)">
                                      <p:cBhvr>
                                        <p:cTn id="79" dur="500"/>
                                        <p:tgtEl>
                                          <p:spTgt spid="5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nodeType="clickEffect">
                                  <p:stCondLst>
                                    <p:cond delay="0"/>
                                  </p:stCondLst>
                                  <p:childTnLst>
                                    <p:set>
                                      <p:cBhvr>
                                        <p:cTn id="83" dur="1" fill="hold">
                                          <p:stCondLst>
                                            <p:cond delay="0"/>
                                          </p:stCondLst>
                                        </p:cTn>
                                        <p:tgtEl>
                                          <p:spTgt spid="28699"/>
                                        </p:tgtEl>
                                        <p:attrNameLst>
                                          <p:attrName>style.visibility</p:attrName>
                                        </p:attrNameLst>
                                      </p:cBhvr>
                                      <p:to>
                                        <p:strVal val="visible"/>
                                      </p:to>
                                    </p:set>
                                    <p:animEffect transition="in" filter="checkerboard(across)">
                                      <p:cBhvr>
                                        <p:cTn id="84" dur="500"/>
                                        <p:tgtEl>
                                          <p:spTgt spid="28699"/>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28700"/>
                                        </p:tgtEl>
                                        <p:attrNameLst>
                                          <p:attrName>style.visibility</p:attrName>
                                        </p:attrNameLst>
                                      </p:cBhvr>
                                      <p:to>
                                        <p:strVal val="visible"/>
                                      </p:to>
                                    </p:set>
                                    <p:animEffect transition="in" filter="checkerboard(across)">
                                      <p:cBhvr>
                                        <p:cTn id="87" dur="500"/>
                                        <p:tgtEl>
                                          <p:spTgt spid="28700"/>
                                        </p:tgtEl>
                                      </p:cBhvr>
                                    </p:animEffect>
                                  </p:childTnLst>
                                </p:cTn>
                              </p:par>
                              <p:par>
                                <p:cTn id="88" presetID="5" presetClass="entr" presetSubtype="10" fill="hold" nodeType="with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checkerboard(across)">
                                      <p:cBhvr>
                                        <p:cTn id="90" dur="500"/>
                                        <p:tgtEl>
                                          <p:spTgt spid="6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checkerboard(across)">
                                      <p:cBhvr>
                                        <p:cTn id="95" dur="500"/>
                                        <p:tgtEl>
                                          <p:spTgt spid="54"/>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checkerboard(across)">
                                      <p:cBhvr>
                                        <p:cTn id="9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7" grpId="0"/>
      <p:bldP spid="31" grpId="0" animBg="1"/>
      <p:bldP spid="32" grpId="0" animBg="1"/>
      <p:bldP spid="35" grpId="0"/>
      <p:bldP spid="37" grpId="0"/>
      <p:bldP spid="28688" grpId="0"/>
      <p:bldP spid="49" grpId="0"/>
      <p:bldP spid="50" grpId="0"/>
      <p:bldP spid="52" grpId="0"/>
      <p:bldP spid="53" grpId="0" animBg="1"/>
      <p:bldP spid="54" grpId="0" animBg="1"/>
      <p:bldP spid="55" grpId="0"/>
      <p:bldP spid="56" grpId="0"/>
      <p:bldP spid="28700" grpId="0"/>
      <p:bldP spid="287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itre 1"/>
          <p:cNvSpPr>
            <a:spLocks/>
          </p:cNvSpPr>
          <p:nvPr/>
        </p:nvSpPr>
        <p:spPr bwMode="auto">
          <a:xfrm>
            <a:off x="4752978" y="123827"/>
            <a:ext cx="4321175" cy="504825"/>
          </a:xfrm>
          <a:prstGeom prst="rect">
            <a:avLst/>
          </a:prstGeom>
          <a:noFill/>
          <a:ln w="9525">
            <a:noFill/>
            <a:miter lim="800000"/>
            <a:headEnd/>
            <a:tailEnd/>
          </a:ln>
        </p:spPr>
        <p:txBody>
          <a:bodyPr anchor="ctr"/>
          <a:lstStyle/>
          <a:p>
            <a:pPr algn="r" eaLnBrk="0" fontAlgn="base" hangingPunct="0">
              <a:spcBef>
                <a:spcPct val="0"/>
              </a:spcBef>
              <a:spcAft>
                <a:spcPct val="0"/>
              </a:spcAft>
              <a:defRPr/>
            </a:pPr>
            <a:r>
              <a:rPr lang="fr-FR" sz="2600" b="1" dirty="0">
                <a:solidFill>
                  <a:prstClr val="white"/>
                </a:solidFill>
                <a:effectLst>
                  <a:outerShdw blurRad="38100" dist="38100" dir="2700000" algn="tl">
                    <a:srgbClr val="C0C0C0"/>
                  </a:outerShdw>
                </a:effectLst>
                <a:latin typeface="Calibri" pitchFamily="34" charset="0"/>
              </a:rPr>
              <a:t>Finance participative</a:t>
            </a:r>
          </a:p>
        </p:txBody>
      </p:sp>
      <p:sp>
        <p:nvSpPr>
          <p:cNvPr id="40963" name="Espace réservé du titre 1"/>
          <p:cNvSpPr>
            <a:spLocks/>
          </p:cNvSpPr>
          <p:nvPr/>
        </p:nvSpPr>
        <p:spPr bwMode="auto">
          <a:xfrm>
            <a:off x="3919538" y="438152"/>
            <a:ext cx="5041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endParaRPr lang="fr-FR" altLang="fr-FR" sz="2400" b="1">
              <a:solidFill>
                <a:prstClr val="black"/>
              </a:solidFill>
              <a:latin typeface="Verdana" pitchFamily="34" charset="0"/>
            </a:endParaRPr>
          </a:p>
        </p:txBody>
      </p:sp>
      <p:sp>
        <p:nvSpPr>
          <p:cNvPr id="40964" name="Espace réservé du titre 1"/>
          <p:cNvSpPr>
            <a:spLocks/>
          </p:cNvSpPr>
          <p:nvPr/>
        </p:nvSpPr>
        <p:spPr bwMode="auto">
          <a:xfrm>
            <a:off x="2395538" y="411164"/>
            <a:ext cx="6697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fontAlgn="base">
              <a:spcBef>
                <a:spcPct val="0"/>
              </a:spcBef>
              <a:spcAft>
                <a:spcPct val="0"/>
              </a:spcAft>
            </a:pPr>
            <a:r>
              <a:rPr lang="fr-FR" altLang="fr-FR" sz="2500" b="1">
                <a:solidFill>
                  <a:srgbClr val="99CCFF"/>
                </a:solidFill>
                <a:latin typeface="Calibri" pitchFamily="34" charset="0"/>
              </a:rPr>
              <a:t>Le financement participatif</a:t>
            </a:r>
            <a:endParaRPr lang="fr-FR" altLang="fr-FR" sz="2400" b="1">
              <a:solidFill>
                <a:prstClr val="black"/>
              </a:solidFill>
              <a:latin typeface="Verdana" pitchFamily="34" charset="0"/>
            </a:endParaRPr>
          </a:p>
        </p:txBody>
      </p:sp>
      <p:sp>
        <p:nvSpPr>
          <p:cNvPr id="13" name="Rectangle 12"/>
          <p:cNvSpPr/>
          <p:nvPr/>
        </p:nvSpPr>
        <p:spPr>
          <a:xfrm>
            <a:off x="107950" y="195263"/>
            <a:ext cx="1079500"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5" name="Rectangle 14"/>
          <p:cNvSpPr/>
          <p:nvPr/>
        </p:nvSpPr>
        <p:spPr>
          <a:xfrm>
            <a:off x="12" y="1131888"/>
            <a:ext cx="1908175" cy="401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sp>
        <p:nvSpPr>
          <p:cNvPr id="16391" name="Text Box 8"/>
          <p:cNvSpPr txBox="1">
            <a:spLocks noChangeArrowheads="1"/>
          </p:cNvSpPr>
          <p:nvPr/>
        </p:nvSpPr>
        <p:spPr bwMode="auto">
          <a:xfrm>
            <a:off x="395300" y="1131888"/>
            <a:ext cx="84978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fontAlgn="base" hangingPunct="1">
              <a:spcBef>
                <a:spcPct val="0"/>
              </a:spcBef>
              <a:spcAft>
                <a:spcPct val="0"/>
              </a:spcAft>
              <a:defRPr/>
            </a:pPr>
            <a:r>
              <a:rPr lang="fr-FR" altLang="fr-FR" sz="1300" b="1" dirty="0" smtClean="0">
                <a:solidFill>
                  <a:srgbClr val="0070C0"/>
                </a:solidFill>
                <a:latin typeface="Verdana" pitchFamily="34" charset="0"/>
              </a:rPr>
              <a:t>Quatre types financements participatifs par la foule</a:t>
            </a:r>
          </a:p>
          <a:p>
            <a:pPr eaLnBrk="1" fontAlgn="base" hangingPunct="1">
              <a:spcBef>
                <a:spcPct val="0"/>
              </a:spcBef>
              <a:spcAft>
                <a:spcPct val="0"/>
              </a:spcAft>
              <a:defRPr/>
            </a:pPr>
            <a:endParaRPr lang="fr-FR" altLang="fr-FR" sz="1300" b="1" dirty="0" smtClean="0">
              <a:solidFill>
                <a:srgbClr val="0070C0"/>
              </a:solidFill>
              <a:latin typeface="Verdana" pitchFamily="34" charset="0"/>
            </a:endParaRPr>
          </a:p>
          <a:p>
            <a:pPr marL="285750" indent="-285750" eaLnBrk="1" fontAlgn="base" hangingPunct="1">
              <a:spcBef>
                <a:spcPct val="0"/>
              </a:spcBef>
              <a:spcAft>
                <a:spcPct val="0"/>
              </a:spcAft>
              <a:buFont typeface="Wingdings" panose="05000000000000000000" pitchFamily="2" charset="2"/>
              <a:buChar char="Ø"/>
              <a:defRPr/>
            </a:pPr>
            <a:r>
              <a:rPr lang="fr-FR" altLang="fr-FR" sz="1300" b="1" dirty="0" smtClean="0">
                <a:solidFill>
                  <a:srgbClr val="0070C0"/>
                </a:solidFill>
                <a:latin typeface="Verdana" pitchFamily="34" charset="0"/>
              </a:rPr>
              <a:t>Don /contre don </a:t>
            </a:r>
          </a:p>
          <a:p>
            <a:pPr eaLnBrk="1" fontAlgn="base" hangingPunct="1">
              <a:spcBef>
                <a:spcPct val="0"/>
              </a:spcBef>
              <a:spcAft>
                <a:spcPct val="0"/>
              </a:spcAft>
              <a:defRPr/>
            </a:pPr>
            <a:r>
              <a:rPr lang="fr-FR" altLang="fr-FR" sz="1300" dirty="0" err="1" smtClean="0">
                <a:solidFill>
                  <a:srgbClr val="0070C0"/>
                </a:solidFill>
                <a:latin typeface="Verdana" pitchFamily="34" charset="0"/>
              </a:rPr>
              <a:t>Kickstarter</a:t>
            </a:r>
            <a:r>
              <a:rPr lang="fr-FR" altLang="fr-FR" sz="1300" dirty="0" smtClean="0">
                <a:solidFill>
                  <a:srgbClr val="0070C0"/>
                </a:solidFill>
                <a:latin typeface="Verdana" pitchFamily="34" charset="0"/>
              </a:rPr>
              <a:t>/ </a:t>
            </a:r>
            <a:r>
              <a:rPr lang="fr-FR" altLang="fr-FR" sz="1300" dirty="0" err="1" smtClean="0">
                <a:solidFill>
                  <a:srgbClr val="0070C0"/>
                </a:solidFill>
                <a:latin typeface="Verdana" pitchFamily="34" charset="0"/>
              </a:rPr>
              <a:t>Kisskissbankbank</a:t>
            </a:r>
            <a:r>
              <a:rPr lang="fr-FR" altLang="fr-FR" sz="1300" dirty="0" smtClean="0">
                <a:solidFill>
                  <a:srgbClr val="0070C0"/>
                </a:solidFill>
                <a:latin typeface="Verdana" pitchFamily="34" charset="0"/>
              </a:rPr>
              <a:t> / Ulule : don à des projets de type culturels/artistiques, mais aussi petit entreprises. </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marL="285750" indent="-285750" eaLnBrk="1" fontAlgn="base" hangingPunct="1">
              <a:spcBef>
                <a:spcPct val="0"/>
              </a:spcBef>
              <a:spcAft>
                <a:spcPct val="0"/>
              </a:spcAft>
              <a:buFont typeface="Wingdings" panose="05000000000000000000" pitchFamily="2" charset="2"/>
              <a:buChar char="Ø"/>
              <a:defRPr/>
            </a:pPr>
            <a:r>
              <a:rPr lang="fr-FR" altLang="fr-FR" sz="1300" b="1" dirty="0" smtClean="0">
                <a:solidFill>
                  <a:srgbClr val="0070C0"/>
                </a:solidFill>
                <a:latin typeface="Verdana" pitchFamily="34" charset="0"/>
              </a:rPr>
              <a:t>Don /prêt solidaire (Nord/sud)</a:t>
            </a:r>
          </a:p>
          <a:p>
            <a:pPr eaLnBrk="1" fontAlgn="base" hangingPunct="1">
              <a:spcBef>
                <a:spcPct val="0"/>
              </a:spcBef>
              <a:spcAft>
                <a:spcPct val="0"/>
              </a:spcAft>
              <a:defRPr/>
            </a:pPr>
            <a:r>
              <a:rPr lang="fr-FR" altLang="fr-FR" sz="1300" dirty="0" smtClean="0">
                <a:solidFill>
                  <a:srgbClr val="0070C0"/>
                </a:solidFill>
                <a:latin typeface="Verdana" pitchFamily="34" charset="0"/>
              </a:rPr>
              <a:t>Kiva /</a:t>
            </a:r>
            <a:r>
              <a:rPr lang="fr-FR" altLang="fr-FR" sz="1300" dirty="0" err="1" smtClean="0">
                <a:solidFill>
                  <a:srgbClr val="0070C0"/>
                </a:solidFill>
                <a:latin typeface="Verdana" pitchFamily="34" charset="0"/>
              </a:rPr>
              <a:t>Xetic</a:t>
            </a:r>
            <a:r>
              <a:rPr lang="fr-FR" altLang="fr-FR" sz="1300" dirty="0" smtClean="0">
                <a:solidFill>
                  <a:srgbClr val="0070C0"/>
                </a:solidFill>
                <a:latin typeface="Verdana" pitchFamily="34" charset="0"/>
              </a:rPr>
              <a:t> /</a:t>
            </a:r>
            <a:r>
              <a:rPr lang="fr-FR" altLang="fr-FR" sz="1300" dirty="0" err="1" smtClean="0">
                <a:solidFill>
                  <a:srgbClr val="0070C0"/>
                </a:solidFill>
                <a:latin typeface="Verdana" pitchFamily="34" charset="0"/>
              </a:rPr>
              <a:t>Babyloan</a:t>
            </a:r>
            <a:r>
              <a:rPr lang="fr-FR" altLang="fr-FR" sz="1300" dirty="0" smtClean="0">
                <a:solidFill>
                  <a:srgbClr val="0070C0"/>
                </a:solidFill>
                <a:latin typeface="Verdana" pitchFamily="34" charset="0"/>
              </a:rPr>
              <a:t> : Plateforme travaillant principalement en interventions « Nord/Sud »</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marL="285750" indent="-285750" eaLnBrk="1" fontAlgn="base" hangingPunct="1">
              <a:spcBef>
                <a:spcPct val="0"/>
              </a:spcBef>
              <a:spcAft>
                <a:spcPct val="0"/>
              </a:spcAft>
              <a:buFont typeface="Wingdings" panose="05000000000000000000" pitchFamily="2" charset="2"/>
              <a:buChar char="Ø"/>
              <a:defRPr/>
            </a:pPr>
            <a:r>
              <a:rPr lang="fr-FR" altLang="fr-FR" sz="1300" b="1" dirty="0" smtClean="0">
                <a:solidFill>
                  <a:srgbClr val="0070C0"/>
                </a:solidFill>
                <a:latin typeface="Verdana" pitchFamily="34" charset="0"/>
              </a:rPr>
              <a:t>Prêt, avec ou </a:t>
            </a:r>
            <a:r>
              <a:rPr lang="fr-FR" altLang="fr-FR" sz="1300" b="1" dirty="0">
                <a:solidFill>
                  <a:srgbClr val="0070C0"/>
                </a:solidFill>
                <a:latin typeface="Verdana" pitchFamily="34" charset="0"/>
              </a:rPr>
              <a:t>sans intérêt</a:t>
            </a:r>
            <a:endParaRPr lang="fr-FR" altLang="fr-FR" sz="1300" b="1" dirty="0" smtClean="0">
              <a:solidFill>
                <a:srgbClr val="0070C0"/>
              </a:solidFill>
              <a:latin typeface="Verdana" pitchFamily="34" charset="0"/>
            </a:endParaRPr>
          </a:p>
          <a:p>
            <a:pPr eaLnBrk="1" fontAlgn="base" hangingPunct="1">
              <a:spcBef>
                <a:spcPct val="0"/>
              </a:spcBef>
              <a:spcAft>
                <a:spcPct val="0"/>
              </a:spcAft>
              <a:defRPr/>
            </a:pPr>
            <a:r>
              <a:rPr lang="fr-FR" altLang="fr-FR" sz="1300" dirty="0" smtClean="0">
                <a:solidFill>
                  <a:srgbClr val="0070C0"/>
                </a:solidFill>
                <a:latin typeface="Verdana" pitchFamily="34" charset="0"/>
              </a:rPr>
              <a:t>Prêt d’union/</a:t>
            </a:r>
            <a:r>
              <a:rPr lang="fr-FR" altLang="fr-FR" sz="1300" dirty="0" err="1" smtClean="0">
                <a:solidFill>
                  <a:srgbClr val="0070C0"/>
                </a:solidFill>
                <a:latin typeface="Verdana" pitchFamily="34" charset="0"/>
              </a:rPr>
              <a:t>Spear</a:t>
            </a:r>
            <a:r>
              <a:rPr lang="fr-FR" altLang="fr-FR" sz="1300" dirty="0" smtClean="0">
                <a:solidFill>
                  <a:srgbClr val="0070C0"/>
                </a:solidFill>
                <a:latin typeface="Verdana" pitchFamily="34" charset="0"/>
              </a:rPr>
              <a:t> : Modèles divers avec une intermédiation où l’argent déposé n’est pas directement affecté aux projets. </a:t>
            </a:r>
          </a:p>
          <a:p>
            <a:pPr eaLnBrk="1" fontAlgn="base" hangingPunct="1">
              <a:spcBef>
                <a:spcPct val="0"/>
              </a:spcBef>
              <a:spcAft>
                <a:spcPct val="0"/>
              </a:spcAft>
              <a:defRPr/>
            </a:pPr>
            <a:r>
              <a:rPr lang="fr-FR" altLang="fr-FR" sz="1300" dirty="0" smtClean="0">
                <a:solidFill>
                  <a:srgbClr val="0070C0"/>
                </a:solidFill>
                <a:latin typeface="Verdana" pitchFamily="34" charset="0"/>
              </a:rPr>
              <a:t>Hello merci : Prêt direct du particulier au projet </a:t>
            </a:r>
          </a:p>
          <a:p>
            <a:pPr eaLnBrk="1" fontAlgn="base" hangingPunct="1">
              <a:spcBef>
                <a:spcPct val="0"/>
              </a:spcBef>
              <a:spcAft>
                <a:spcPct val="0"/>
              </a:spcAft>
              <a:defRPr/>
            </a:pPr>
            <a:r>
              <a:rPr lang="fr-FR" altLang="fr-FR" sz="1300" dirty="0" smtClean="0">
                <a:solidFill>
                  <a:srgbClr val="0070C0"/>
                </a:solidFill>
                <a:latin typeface="Verdana" pitchFamily="34" charset="0"/>
              </a:rPr>
              <a:t>Prêt de chez moi: Prêt </a:t>
            </a:r>
            <a:r>
              <a:rPr lang="fr-FR" altLang="fr-FR" sz="1300" dirty="0" err="1" smtClean="0">
                <a:solidFill>
                  <a:srgbClr val="0070C0"/>
                </a:solidFill>
                <a:latin typeface="Verdana" pitchFamily="34" charset="0"/>
              </a:rPr>
              <a:t>intermédié</a:t>
            </a:r>
            <a:r>
              <a:rPr lang="fr-FR" altLang="fr-FR" sz="1300" dirty="0" smtClean="0">
                <a:solidFill>
                  <a:srgbClr val="0070C0"/>
                </a:solidFill>
                <a:latin typeface="Verdana" pitchFamily="34" charset="0"/>
              </a:rPr>
              <a:t> par une banque</a:t>
            </a:r>
          </a:p>
          <a:p>
            <a:pPr eaLnBrk="1" fontAlgn="base" hangingPunct="1">
              <a:spcBef>
                <a:spcPct val="0"/>
              </a:spcBef>
              <a:spcAft>
                <a:spcPct val="0"/>
              </a:spcAft>
              <a:defRPr/>
            </a:pPr>
            <a:endParaRPr lang="fr-FR" altLang="fr-FR" sz="1300" dirty="0" smtClean="0">
              <a:solidFill>
                <a:srgbClr val="0070C0"/>
              </a:solidFill>
              <a:latin typeface="Verdana" pitchFamily="34" charset="0"/>
            </a:endParaRPr>
          </a:p>
          <a:p>
            <a:pPr marL="285750" indent="-285750" eaLnBrk="1" fontAlgn="base" hangingPunct="1">
              <a:spcBef>
                <a:spcPct val="0"/>
              </a:spcBef>
              <a:spcAft>
                <a:spcPct val="0"/>
              </a:spcAft>
              <a:buFont typeface="Wingdings" panose="05000000000000000000" pitchFamily="2" charset="2"/>
              <a:buChar char="Ø"/>
              <a:defRPr/>
            </a:pPr>
            <a:r>
              <a:rPr lang="fr-FR" altLang="fr-FR" sz="1300" b="1" dirty="0" smtClean="0">
                <a:solidFill>
                  <a:srgbClr val="0070C0"/>
                </a:solidFill>
                <a:latin typeface="Verdana" pitchFamily="34" charset="0"/>
              </a:rPr>
              <a:t>Investissement soit </a:t>
            </a:r>
            <a:r>
              <a:rPr lang="fr-FR" altLang="fr-FR" sz="1300" b="1" dirty="0">
                <a:solidFill>
                  <a:srgbClr val="0070C0"/>
                </a:solidFill>
                <a:latin typeface="Verdana" pitchFamily="34" charset="0"/>
              </a:rPr>
              <a:t>en obligation soit en action</a:t>
            </a:r>
            <a:endParaRPr lang="fr-FR" altLang="fr-FR" sz="1300" b="1" dirty="0" smtClean="0">
              <a:solidFill>
                <a:srgbClr val="0070C0"/>
              </a:solidFill>
              <a:latin typeface="Verdana" pitchFamily="34" charset="0"/>
            </a:endParaRPr>
          </a:p>
          <a:p>
            <a:pPr eaLnBrk="1" fontAlgn="base" hangingPunct="1">
              <a:spcBef>
                <a:spcPct val="0"/>
              </a:spcBef>
              <a:spcAft>
                <a:spcPct val="0"/>
              </a:spcAft>
              <a:defRPr/>
            </a:pPr>
            <a:r>
              <a:rPr lang="fr-FR" altLang="fr-FR" sz="1300" dirty="0" err="1" smtClean="0">
                <a:solidFill>
                  <a:srgbClr val="0070C0"/>
                </a:solidFill>
                <a:latin typeface="Verdana" pitchFamily="34" charset="0"/>
              </a:rPr>
              <a:t>Anaxago</a:t>
            </a:r>
            <a:r>
              <a:rPr lang="fr-FR" altLang="fr-FR" sz="1300" dirty="0" smtClean="0">
                <a:solidFill>
                  <a:srgbClr val="0070C0"/>
                </a:solidFill>
                <a:latin typeface="Verdana" pitchFamily="34" charset="0"/>
              </a:rPr>
              <a:t>/Wi </a:t>
            </a:r>
            <a:r>
              <a:rPr lang="fr-FR" altLang="fr-FR" sz="1300" dirty="0" err="1" smtClean="0">
                <a:solidFill>
                  <a:srgbClr val="0070C0"/>
                </a:solidFill>
                <a:latin typeface="Verdana" pitchFamily="34" charset="0"/>
              </a:rPr>
              <a:t>seed</a:t>
            </a:r>
            <a:r>
              <a:rPr lang="fr-FR" altLang="fr-FR" sz="1300" dirty="0" smtClean="0">
                <a:solidFill>
                  <a:srgbClr val="0070C0"/>
                </a:solidFill>
                <a:latin typeface="Verdana" pitchFamily="34" charset="0"/>
              </a:rPr>
              <a:t> : investissement en capital risque </a:t>
            </a:r>
          </a:p>
          <a:p>
            <a:pPr eaLnBrk="1" fontAlgn="base" hangingPunct="1">
              <a:spcBef>
                <a:spcPct val="0"/>
              </a:spcBef>
              <a:spcAft>
                <a:spcPct val="0"/>
              </a:spcAft>
              <a:defRPr/>
            </a:pPr>
            <a:endParaRPr lang="fr-FR" altLang="fr-FR" sz="1300" dirty="0">
              <a:solidFill>
                <a:srgbClr val="0070C0"/>
              </a:solidFill>
              <a:latin typeface="Verdana" pitchFamily="34" charset="0"/>
            </a:endParaRPr>
          </a:p>
          <a:p>
            <a:pPr eaLnBrk="1" fontAlgn="base" hangingPunct="1">
              <a:spcBef>
                <a:spcPct val="0"/>
              </a:spcBef>
              <a:spcAft>
                <a:spcPct val="0"/>
              </a:spcAft>
              <a:defRPr/>
            </a:pPr>
            <a:endParaRPr lang="fr-FR" altLang="fr-FR" sz="1300" dirty="0">
              <a:solidFill>
                <a:srgbClr val="0070C0"/>
              </a:solidFill>
              <a:latin typeface="Verdana" pitchFamily="34" charset="0"/>
            </a:endParaRPr>
          </a:p>
          <a:p>
            <a:pPr eaLnBrk="1" fontAlgn="base" hangingPunct="1">
              <a:spcBef>
                <a:spcPct val="0"/>
              </a:spcBef>
              <a:spcAft>
                <a:spcPct val="0"/>
              </a:spcAft>
              <a:defRPr/>
            </a:pPr>
            <a:endParaRPr lang="fr-FR" altLang="fr-FR" sz="1300" dirty="0" smtClean="0">
              <a:solidFill>
                <a:srgbClr val="0070C0"/>
              </a:solidFill>
              <a:latin typeface="Verdana" pitchFamily="34" charset="0"/>
            </a:endParaRPr>
          </a:p>
        </p:txBody>
      </p:sp>
    </p:spTree>
    <p:extLst>
      <p:ext uri="{BB962C8B-B14F-4D97-AF65-F5344CB8AC3E}">
        <p14:creationId xmlns:p14="http://schemas.microsoft.com/office/powerpoint/2010/main" val="339913481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xEl>
                                              <p:pRg st="2" end="2"/>
                                            </p:txEl>
                                          </p:spTgt>
                                        </p:tgtEl>
                                        <p:attrNameLst>
                                          <p:attrName>style.visibility</p:attrName>
                                        </p:attrNameLst>
                                      </p:cBhvr>
                                      <p:to>
                                        <p:strVal val="visible"/>
                                      </p:to>
                                    </p:set>
                                    <p:animEffect transition="in" filter="fade">
                                      <p:cBhvr>
                                        <p:cTn id="7" dur="500"/>
                                        <p:tgtEl>
                                          <p:spTgt spid="1639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1">
                                            <p:txEl>
                                              <p:pRg st="3" end="3"/>
                                            </p:txEl>
                                          </p:spTgt>
                                        </p:tgtEl>
                                        <p:attrNameLst>
                                          <p:attrName>style.visibility</p:attrName>
                                        </p:attrNameLst>
                                      </p:cBhvr>
                                      <p:to>
                                        <p:strVal val="visible"/>
                                      </p:to>
                                    </p:set>
                                    <p:animEffect transition="in" filter="fade">
                                      <p:cBhvr>
                                        <p:cTn id="10" dur="500"/>
                                        <p:tgtEl>
                                          <p:spTgt spid="16391">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6391">
                                            <p:txEl>
                                              <p:pRg st="5" end="5"/>
                                            </p:txEl>
                                          </p:spTgt>
                                        </p:tgtEl>
                                        <p:attrNameLst>
                                          <p:attrName>style.visibility</p:attrName>
                                        </p:attrNameLst>
                                      </p:cBhvr>
                                      <p:to>
                                        <p:strVal val="visible"/>
                                      </p:to>
                                    </p:set>
                                    <p:animEffect transition="in" filter="fade">
                                      <p:cBhvr>
                                        <p:cTn id="15" dur="500"/>
                                        <p:tgtEl>
                                          <p:spTgt spid="16391">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391">
                                            <p:txEl>
                                              <p:pRg st="6" end="6"/>
                                            </p:txEl>
                                          </p:spTgt>
                                        </p:tgtEl>
                                        <p:attrNameLst>
                                          <p:attrName>style.visibility</p:attrName>
                                        </p:attrNameLst>
                                      </p:cBhvr>
                                      <p:to>
                                        <p:strVal val="visible"/>
                                      </p:to>
                                    </p:set>
                                    <p:animEffect transition="in" filter="fade">
                                      <p:cBhvr>
                                        <p:cTn id="18" dur="500"/>
                                        <p:tgtEl>
                                          <p:spTgt spid="16391">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391">
                                            <p:txEl>
                                              <p:pRg st="8" end="8"/>
                                            </p:txEl>
                                          </p:spTgt>
                                        </p:tgtEl>
                                        <p:attrNameLst>
                                          <p:attrName>style.visibility</p:attrName>
                                        </p:attrNameLst>
                                      </p:cBhvr>
                                      <p:to>
                                        <p:strVal val="visible"/>
                                      </p:to>
                                    </p:set>
                                    <p:animEffect transition="in" filter="fade">
                                      <p:cBhvr>
                                        <p:cTn id="23" dur="500"/>
                                        <p:tgtEl>
                                          <p:spTgt spid="16391">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391">
                                            <p:txEl>
                                              <p:pRg st="9" end="9"/>
                                            </p:txEl>
                                          </p:spTgt>
                                        </p:tgtEl>
                                        <p:attrNameLst>
                                          <p:attrName>style.visibility</p:attrName>
                                        </p:attrNameLst>
                                      </p:cBhvr>
                                      <p:to>
                                        <p:strVal val="visible"/>
                                      </p:to>
                                    </p:set>
                                    <p:animEffect transition="in" filter="fade">
                                      <p:cBhvr>
                                        <p:cTn id="26" dur="500"/>
                                        <p:tgtEl>
                                          <p:spTgt spid="16391">
                                            <p:txEl>
                                              <p:pRg st="9" end="9"/>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6391">
                                            <p:txEl>
                                              <p:pRg st="10" end="10"/>
                                            </p:txEl>
                                          </p:spTgt>
                                        </p:tgtEl>
                                        <p:attrNameLst>
                                          <p:attrName>style.visibility</p:attrName>
                                        </p:attrNameLst>
                                      </p:cBhvr>
                                      <p:to>
                                        <p:strVal val="visible"/>
                                      </p:to>
                                    </p:set>
                                    <p:animEffect transition="in" filter="fade">
                                      <p:cBhvr>
                                        <p:cTn id="31" dur="500"/>
                                        <p:tgtEl>
                                          <p:spTgt spid="16391">
                                            <p:txEl>
                                              <p:pRg st="10" end="1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6391">
                                            <p:txEl>
                                              <p:pRg st="11" end="11"/>
                                            </p:txEl>
                                          </p:spTgt>
                                        </p:tgtEl>
                                        <p:attrNameLst>
                                          <p:attrName>style.visibility</p:attrName>
                                        </p:attrNameLst>
                                      </p:cBhvr>
                                      <p:to>
                                        <p:strVal val="visible"/>
                                      </p:to>
                                    </p:set>
                                    <p:animEffect transition="in" filter="fade">
                                      <p:cBhvr>
                                        <p:cTn id="36" dur="500"/>
                                        <p:tgtEl>
                                          <p:spTgt spid="16391">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391">
                                            <p:txEl>
                                              <p:pRg st="13" end="13"/>
                                            </p:txEl>
                                          </p:spTgt>
                                        </p:tgtEl>
                                        <p:attrNameLst>
                                          <p:attrName>style.visibility</p:attrName>
                                        </p:attrNameLst>
                                      </p:cBhvr>
                                      <p:to>
                                        <p:strVal val="visible"/>
                                      </p:to>
                                    </p:set>
                                    <p:animEffect transition="in" filter="fade">
                                      <p:cBhvr>
                                        <p:cTn id="39" dur="500"/>
                                        <p:tgtEl>
                                          <p:spTgt spid="16391">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6391">
                                            <p:txEl>
                                              <p:pRg st="14" end="14"/>
                                            </p:txEl>
                                          </p:spTgt>
                                        </p:tgtEl>
                                        <p:attrNameLst>
                                          <p:attrName>style.visibility</p:attrName>
                                        </p:attrNameLst>
                                      </p:cBhvr>
                                      <p:to>
                                        <p:strVal val="visible"/>
                                      </p:to>
                                    </p:set>
                                    <p:animEffect transition="in" filter="fade">
                                      <p:cBhvr>
                                        <p:cTn id="42" dur="500"/>
                                        <p:tgtEl>
                                          <p:spTgt spid="163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Thème Office">
      <a:majorFont>
        <a:latin typeface="Verdana"/>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0_modele_power_point">
  <a:themeElements>
    <a:clrScheme name="2010_modele_power_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010_modele_power_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10_modele_power_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2347</Words>
  <Application>Microsoft Office PowerPoint</Application>
  <PresentationFormat>Affichage à l'écran (16:9)</PresentationFormat>
  <Paragraphs>301</Paragraphs>
  <Slides>28</Slides>
  <Notes>24</Notes>
  <HiddenSlides>0</HiddenSlides>
  <MMClips>0</MMClips>
  <ScaleCrop>false</ScaleCrop>
  <HeadingPairs>
    <vt:vector size="4" baseType="variant">
      <vt:variant>
        <vt:lpstr>Thème</vt:lpstr>
      </vt:variant>
      <vt:variant>
        <vt:i4>3</vt:i4>
      </vt:variant>
      <vt:variant>
        <vt:lpstr>Titres des diapositives</vt:lpstr>
      </vt:variant>
      <vt:variant>
        <vt:i4>28</vt:i4>
      </vt:variant>
    </vt:vector>
  </HeadingPairs>
  <TitlesOfParts>
    <vt:vector size="31" baseType="lpstr">
      <vt:lpstr>6_Thème Office</vt:lpstr>
      <vt:lpstr>2010_modele_power_point</vt:lpstr>
      <vt:lpstr>Office Theme</vt:lpstr>
      <vt:lpstr>La finance participative,  un nouvel outil de financement ?</vt:lpstr>
      <vt:lpstr>Présentation PowerPoint</vt:lpstr>
      <vt:lpstr>Présentation PowerPoint</vt:lpstr>
      <vt:lpstr>Présentation PowerPoint</vt:lpstr>
      <vt:lpstr>Présentation PowerPoint</vt:lpstr>
      <vt:lpstr>Finance participative  </vt:lpstr>
      <vt:lpstr>Finance participative  </vt:lpstr>
      <vt:lpstr>Présentation PowerPoint</vt:lpstr>
      <vt:lpstr>Présentation PowerPoint</vt:lpstr>
      <vt:lpstr>Présentation PowerPoint</vt:lpstr>
      <vt:lpstr>Présentation PowerPoint</vt:lpstr>
      <vt:lpstr>Présentation PowerPoint</vt:lpstr>
      <vt:lpstr>Présentation PowerPoint</vt:lpstr>
      <vt:lpstr>Finance solidaire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Victor Grange</dc:creator>
  <cp:lastModifiedBy>Victor Grange</cp:lastModifiedBy>
  <cp:revision>18</cp:revision>
  <dcterms:created xsi:type="dcterms:W3CDTF">2015-10-29T16:33:37Z</dcterms:created>
  <dcterms:modified xsi:type="dcterms:W3CDTF">2015-11-03T15:34:39Z</dcterms:modified>
</cp:coreProperties>
</file>